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2" r:id="rId4"/>
    <p:sldId id="273" r:id="rId5"/>
    <p:sldId id="274" r:id="rId6"/>
    <p:sldId id="275" r:id="rId7"/>
    <p:sldId id="261" r:id="rId8"/>
    <p:sldId id="260" r:id="rId9"/>
    <p:sldId id="259" r:id="rId10"/>
    <p:sldId id="262" r:id="rId11"/>
    <p:sldId id="263" r:id="rId12"/>
    <p:sldId id="264" r:id="rId13"/>
    <p:sldId id="265" r:id="rId14"/>
    <p:sldId id="266" r:id="rId15"/>
    <p:sldId id="267" r:id="rId16"/>
    <p:sldId id="268" r:id="rId17"/>
    <p:sldId id="269" r:id="rId18"/>
    <p:sldId id="270" r:id="rId19"/>
    <p:sldId id="271" r:id="rId20"/>
    <p:sldId id="25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p:cViewPr varScale="1">
        <p:scale>
          <a:sx n="94" d="100"/>
          <a:sy n="94" d="100"/>
        </p:scale>
        <p:origin x="672"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BE29ED2-B30B-4FEE-B4F8-5525F24C35CB}" type="datetimeFigureOut">
              <a:rPr lang="en-US" smtClean="0"/>
              <a:t>3/21/18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2D4C51-A2CC-4D20-B319-AFE7770775A3}" type="slidenum">
              <a:rPr lang="en-US" smtClean="0"/>
              <a:t>‹#›</a:t>
            </a:fld>
            <a:endParaRPr lang="en-US" dirty="0"/>
          </a:p>
        </p:txBody>
      </p:sp>
    </p:spTree>
    <p:extLst>
      <p:ext uri="{BB962C8B-B14F-4D97-AF65-F5344CB8AC3E}">
        <p14:creationId xmlns:p14="http://schemas.microsoft.com/office/powerpoint/2010/main" val="3920798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E29ED2-B30B-4FEE-B4F8-5525F24C35CB}" type="datetimeFigureOut">
              <a:rPr lang="en-US" smtClean="0"/>
              <a:t>3/21/18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2D4C51-A2CC-4D20-B319-AFE7770775A3}" type="slidenum">
              <a:rPr lang="en-US" smtClean="0"/>
              <a:t>‹#›</a:t>
            </a:fld>
            <a:endParaRPr lang="en-US" dirty="0"/>
          </a:p>
        </p:txBody>
      </p:sp>
    </p:spTree>
    <p:extLst>
      <p:ext uri="{BB962C8B-B14F-4D97-AF65-F5344CB8AC3E}">
        <p14:creationId xmlns:p14="http://schemas.microsoft.com/office/powerpoint/2010/main" val="3619388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E29ED2-B30B-4FEE-B4F8-5525F24C35CB}" type="datetimeFigureOut">
              <a:rPr lang="en-US" smtClean="0"/>
              <a:t>3/21/18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2D4C51-A2CC-4D20-B319-AFE7770775A3}" type="slidenum">
              <a:rPr lang="en-US" smtClean="0"/>
              <a:t>‹#›</a:t>
            </a:fld>
            <a:endParaRPr lang="en-US" dirty="0"/>
          </a:p>
        </p:txBody>
      </p:sp>
    </p:spTree>
    <p:extLst>
      <p:ext uri="{BB962C8B-B14F-4D97-AF65-F5344CB8AC3E}">
        <p14:creationId xmlns:p14="http://schemas.microsoft.com/office/powerpoint/2010/main" val="1883206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E29ED2-B30B-4FEE-B4F8-5525F24C35CB}" type="datetimeFigureOut">
              <a:rPr lang="en-US" smtClean="0"/>
              <a:t>3/21/18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2D4C51-A2CC-4D20-B319-AFE7770775A3}" type="slidenum">
              <a:rPr lang="en-US" smtClean="0"/>
              <a:t>‹#›</a:t>
            </a:fld>
            <a:endParaRPr lang="en-US" dirty="0"/>
          </a:p>
        </p:txBody>
      </p:sp>
    </p:spTree>
    <p:extLst>
      <p:ext uri="{BB962C8B-B14F-4D97-AF65-F5344CB8AC3E}">
        <p14:creationId xmlns:p14="http://schemas.microsoft.com/office/powerpoint/2010/main" val="1294266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BE29ED2-B30B-4FEE-B4F8-5525F24C35CB}" type="datetimeFigureOut">
              <a:rPr lang="en-US" smtClean="0"/>
              <a:t>3/21/18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2D4C51-A2CC-4D20-B319-AFE7770775A3}" type="slidenum">
              <a:rPr lang="en-US" smtClean="0"/>
              <a:t>‹#›</a:t>
            </a:fld>
            <a:endParaRPr lang="en-US" dirty="0"/>
          </a:p>
        </p:txBody>
      </p:sp>
    </p:spTree>
    <p:extLst>
      <p:ext uri="{BB962C8B-B14F-4D97-AF65-F5344CB8AC3E}">
        <p14:creationId xmlns:p14="http://schemas.microsoft.com/office/powerpoint/2010/main" val="2736241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BE29ED2-B30B-4FEE-B4F8-5525F24C35CB}" type="datetimeFigureOut">
              <a:rPr lang="en-US" smtClean="0"/>
              <a:t>3/21/18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2D4C51-A2CC-4D20-B319-AFE7770775A3}" type="slidenum">
              <a:rPr lang="en-US" smtClean="0"/>
              <a:t>‹#›</a:t>
            </a:fld>
            <a:endParaRPr lang="en-US" dirty="0"/>
          </a:p>
        </p:txBody>
      </p:sp>
    </p:spTree>
    <p:extLst>
      <p:ext uri="{BB962C8B-B14F-4D97-AF65-F5344CB8AC3E}">
        <p14:creationId xmlns:p14="http://schemas.microsoft.com/office/powerpoint/2010/main" val="743740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BE29ED2-B30B-4FEE-B4F8-5525F24C35CB}" type="datetimeFigureOut">
              <a:rPr lang="en-US" smtClean="0"/>
              <a:t>3/21/18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42D4C51-A2CC-4D20-B319-AFE7770775A3}" type="slidenum">
              <a:rPr lang="en-US" smtClean="0"/>
              <a:t>‹#›</a:t>
            </a:fld>
            <a:endParaRPr lang="en-US" dirty="0"/>
          </a:p>
        </p:txBody>
      </p:sp>
    </p:spTree>
    <p:extLst>
      <p:ext uri="{BB962C8B-B14F-4D97-AF65-F5344CB8AC3E}">
        <p14:creationId xmlns:p14="http://schemas.microsoft.com/office/powerpoint/2010/main" val="169800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BE29ED2-B30B-4FEE-B4F8-5525F24C35CB}" type="datetimeFigureOut">
              <a:rPr lang="en-US" smtClean="0"/>
              <a:t>3/21/18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42D4C51-A2CC-4D20-B319-AFE7770775A3}" type="slidenum">
              <a:rPr lang="en-US" smtClean="0"/>
              <a:t>‹#›</a:t>
            </a:fld>
            <a:endParaRPr lang="en-US" dirty="0"/>
          </a:p>
        </p:txBody>
      </p:sp>
    </p:spTree>
    <p:extLst>
      <p:ext uri="{BB962C8B-B14F-4D97-AF65-F5344CB8AC3E}">
        <p14:creationId xmlns:p14="http://schemas.microsoft.com/office/powerpoint/2010/main" val="3224597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E29ED2-B30B-4FEE-B4F8-5525F24C35CB}" type="datetimeFigureOut">
              <a:rPr lang="en-US" smtClean="0"/>
              <a:t>3/21/18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42D4C51-A2CC-4D20-B319-AFE7770775A3}" type="slidenum">
              <a:rPr lang="en-US" smtClean="0"/>
              <a:t>‹#›</a:t>
            </a:fld>
            <a:endParaRPr lang="en-US" dirty="0"/>
          </a:p>
        </p:txBody>
      </p:sp>
    </p:spTree>
    <p:extLst>
      <p:ext uri="{BB962C8B-B14F-4D97-AF65-F5344CB8AC3E}">
        <p14:creationId xmlns:p14="http://schemas.microsoft.com/office/powerpoint/2010/main" val="3264194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BE29ED2-B30B-4FEE-B4F8-5525F24C35CB}" type="datetimeFigureOut">
              <a:rPr lang="en-US" smtClean="0"/>
              <a:t>3/21/18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2D4C51-A2CC-4D20-B319-AFE7770775A3}" type="slidenum">
              <a:rPr lang="en-US" smtClean="0"/>
              <a:t>‹#›</a:t>
            </a:fld>
            <a:endParaRPr lang="en-US" dirty="0"/>
          </a:p>
        </p:txBody>
      </p:sp>
    </p:spTree>
    <p:extLst>
      <p:ext uri="{BB962C8B-B14F-4D97-AF65-F5344CB8AC3E}">
        <p14:creationId xmlns:p14="http://schemas.microsoft.com/office/powerpoint/2010/main" val="30858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BE29ED2-B30B-4FEE-B4F8-5525F24C35CB}" type="datetimeFigureOut">
              <a:rPr lang="en-US" smtClean="0"/>
              <a:t>3/21/18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2D4C51-A2CC-4D20-B319-AFE7770775A3}" type="slidenum">
              <a:rPr lang="en-US" smtClean="0"/>
              <a:t>‹#›</a:t>
            </a:fld>
            <a:endParaRPr lang="en-US" dirty="0"/>
          </a:p>
        </p:txBody>
      </p:sp>
    </p:spTree>
    <p:extLst>
      <p:ext uri="{BB962C8B-B14F-4D97-AF65-F5344CB8AC3E}">
        <p14:creationId xmlns:p14="http://schemas.microsoft.com/office/powerpoint/2010/main" val="5502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E29ED2-B30B-4FEE-B4F8-5525F24C35CB}" type="datetimeFigureOut">
              <a:rPr lang="en-US" smtClean="0"/>
              <a:t>3/21/18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2D4C51-A2CC-4D20-B319-AFE7770775A3}" type="slidenum">
              <a:rPr lang="en-US" smtClean="0"/>
              <a:t>‹#›</a:t>
            </a:fld>
            <a:endParaRPr lang="en-US" dirty="0"/>
          </a:p>
        </p:txBody>
      </p:sp>
    </p:spTree>
    <p:extLst>
      <p:ext uri="{BB962C8B-B14F-4D97-AF65-F5344CB8AC3E}">
        <p14:creationId xmlns:p14="http://schemas.microsoft.com/office/powerpoint/2010/main" val="4025927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0761" y="694185"/>
            <a:ext cx="11410681" cy="4862870"/>
          </a:xfrm>
          <a:prstGeom prst="rect">
            <a:avLst/>
          </a:prstGeom>
          <a:noFill/>
        </p:spPr>
        <p:txBody>
          <a:bodyPr wrap="square" rtlCol="0">
            <a:spAutoFit/>
          </a:bodyPr>
          <a:lstStyle/>
          <a:p>
            <a:endParaRPr lang="en-US" dirty="0"/>
          </a:p>
          <a:p>
            <a:r>
              <a:rPr lang="es-PR" sz="4800" dirty="0"/>
              <a:t>TEMA 1  </a:t>
            </a:r>
          </a:p>
          <a:p>
            <a:endParaRPr lang="es-PR" sz="1600" dirty="0"/>
          </a:p>
          <a:p>
            <a:r>
              <a:rPr lang="es-PR" sz="4800" dirty="0"/>
              <a:t>COMIENZO DE UN PROYECTO DE INVESTIGACIÓN</a:t>
            </a:r>
          </a:p>
          <a:p>
            <a:endParaRPr lang="es-PR" sz="4800" dirty="0"/>
          </a:p>
          <a:p>
            <a:r>
              <a:rPr lang="es-PR" sz="2800" dirty="0"/>
              <a:t>EDUC 600  MÉTODOS DE INVESTIGACIÓN EN EDUCACIÓN</a:t>
            </a:r>
          </a:p>
          <a:p>
            <a:endParaRPr lang="es-PR" sz="2800" dirty="0"/>
          </a:p>
          <a:p>
            <a:r>
              <a:rPr lang="es-PR" sz="2800" dirty="0"/>
              <a:t>PROFESOR: DR. PETER RIVERA-VILLEGAS</a:t>
            </a:r>
            <a:endParaRPr lang="en-US" sz="2800" dirty="0"/>
          </a:p>
        </p:txBody>
      </p:sp>
    </p:spTree>
    <p:extLst>
      <p:ext uri="{BB962C8B-B14F-4D97-AF65-F5344CB8AC3E}">
        <p14:creationId xmlns:p14="http://schemas.microsoft.com/office/powerpoint/2010/main" val="2907788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2920" y="822960"/>
            <a:ext cx="11292840" cy="3970318"/>
          </a:xfrm>
          <a:prstGeom prst="rect">
            <a:avLst/>
          </a:prstGeom>
          <a:noFill/>
        </p:spPr>
        <p:txBody>
          <a:bodyPr wrap="square" rtlCol="0">
            <a:spAutoFit/>
          </a:bodyPr>
          <a:lstStyle/>
          <a:p>
            <a:r>
              <a:rPr lang="es-ES" sz="3600" dirty="0"/>
              <a:t>Sin embargo, hasta ese momento su idea es vaga y debe especificar diversas cuestiones, tales como si piensa incluir en su estudio múltiples factores que pueden influir en el noviazgo o solamente en uno o dos factores. Debe decidir si va a concentrarse en personas de una edad específica y si la investigación tendrá un enfoque psicológico o sociológico, entres otros. </a:t>
            </a:r>
            <a:endParaRPr lang="en-US" sz="3600" dirty="0"/>
          </a:p>
        </p:txBody>
      </p:sp>
    </p:spTree>
    <p:extLst>
      <p:ext uri="{BB962C8B-B14F-4D97-AF65-F5344CB8AC3E}">
        <p14:creationId xmlns:p14="http://schemas.microsoft.com/office/powerpoint/2010/main" val="3670495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1480" y="662940"/>
            <a:ext cx="11384280" cy="5293757"/>
          </a:xfrm>
          <a:prstGeom prst="rect">
            <a:avLst/>
          </a:prstGeom>
          <a:noFill/>
        </p:spPr>
        <p:txBody>
          <a:bodyPr wrap="square" rtlCol="0">
            <a:spAutoFit/>
          </a:bodyPr>
          <a:lstStyle/>
          <a:p>
            <a:r>
              <a:rPr lang="es-ES" sz="3200" dirty="0"/>
              <a:t>Para que continúe desarrollando su investigación es necesario que comience a conocer a profundidad el fenómeno del noviazgo según las delimitaciones que ha determinado. Deberá platicar con investigadores en el campo de las relaciones interpersonales (psicólogos clínicos, psicoterapeutas, comunicólogos, psicólogos sociales, por ejemplo). Deberá buscar y leer artículos de investigación sobre el noviazgo, ver conferencias profesionales que están en la Internet sobre el tema, entre otras actividades de inmersión. Una vez que se haya adentrado en el tema, estará en condiciones de precisar su idea de investigación.</a:t>
            </a:r>
            <a:br>
              <a:rPr lang="es-ES" dirty="0"/>
            </a:br>
            <a:endParaRPr lang="en-US" dirty="0"/>
          </a:p>
        </p:txBody>
      </p:sp>
    </p:spTree>
    <p:extLst>
      <p:ext uri="{BB962C8B-B14F-4D97-AF65-F5344CB8AC3E}">
        <p14:creationId xmlns:p14="http://schemas.microsoft.com/office/powerpoint/2010/main" val="2929291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5760" y="571500"/>
            <a:ext cx="11475720" cy="5632311"/>
          </a:xfrm>
          <a:prstGeom prst="rect">
            <a:avLst/>
          </a:prstGeom>
          <a:noFill/>
        </p:spPr>
        <p:txBody>
          <a:bodyPr wrap="square" rtlCol="0">
            <a:spAutoFit/>
          </a:bodyPr>
          <a:lstStyle/>
          <a:p>
            <a:r>
              <a:rPr lang="es-PR" sz="3600" dirty="0"/>
              <a:t>La necesidad de conocer los antecedentes del tema de investigación.</a:t>
            </a:r>
          </a:p>
          <a:p>
            <a:endParaRPr lang="es-PR" sz="3600" dirty="0"/>
          </a:p>
          <a:p>
            <a:r>
              <a:rPr lang="es-ES" sz="3600" dirty="0"/>
              <a:t>Para adentrarse en el tema es necesario conocer los estudios, investigación y trabajos que ya se han realizado. Conocer lo que se ha hecho con respecto al tema escogido.</a:t>
            </a:r>
          </a:p>
          <a:p>
            <a:endParaRPr lang="es-ES" sz="3600" dirty="0"/>
          </a:p>
          <a:p>
            <a:r>
              <a:rPr lang="es-ES" sz="3600" dirty="0"/>
              <a:t>Esto nos permitirá conocer qué aspectos han sido estudiados a fondo y escoger aquellos que aún no se han explorado lo suficiente.</a:t>
            </a:r>
          </a:p>
        </p:txBody>
      </p:sp>
    </p:spTree>
    <p:extLst>
      <p:ext uri="{BB962C8B-B14F-4D97-AF65-F5344CB8AC3E}">
        <p14:creationId xmlns:p14="http://schemas.microsoft.com/office/powerpoint/2010/main" val="2082444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80060" y="640080"/>
            <a:ext cx="11292840" cy="3970318"/>
          </a:xfrm>
          <a:prstGeom prst="rect">
            <a:avLst/>
          </a:prstGeom>
          <a:noFill/>
        </p:spPr>
        <p:txBody>
          <a:bodyPr wrap="square" rtlCol="0">
            <a:spAutoFit/>
          </a:bodyPr>
          <a:lstStyle/>
          <a:p>
            <a:r>
              <a:rPr lang="es-PR" sz="3600" dirty="0"/>
              <a:t>A pesar de que un tema puede haber sido muy estudiado se puede replicar una investigación con una población y en un contexto cultural distinto.</a:t>
            </a:r>
          </a:p>
          <a:p>
            <a:endParaRPr lang="es-PR" sz="3600" dirty="0"/>
          </a:p>
          <a:p>
            <a:r>
              <a:rPr lang="es-PR" sz="3600" dirty="0"/>
              <a:t>Las confusiones que se tienen en la exploración inicial del tema se van aclarando según el investigador se adentra en la literatura y los conceptos desarrollados por los expertos.</a:t>
            </a:r>
            <a:endParaRPr lang="en-US" sz="3600" dirty="0"/>
          </a:p>
        </p:txBody>
      </p:sp>
    </p:spTree>
    <p:extLst>
      <p:ext uri="{BB962C8B-B14F-4D97-AF65-F5344CB8AC3E}">
        <p14:creationId xmlns:p14="http://schemas.microsoft.com/office/powerpoint/2010/main" val="936184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85800"/>
            <a:ext cx="11475720" cy="6186309"/>
          </a:xfrm>
          <a:prstGeom prst="rect">
            <a:avLst/>
          </a:prstGeom>
          <a:noFill/>
        </p:spPr>
        <p:txBody>
          <a:bodyPr wrap="square" rtlCol="0">
            <a:spAutoFit/>
          </a:bodyPr>
          <a:lstStyle/>
          <a:p>
            <a:r>
              <a:rPr lang="es-PR" sz="3600" dirty="0"/>
              <a:t>Ahora el investigador está en posición para decidir el ángulo, la perspectiva, el aspecto del tema (fenómeno) de su estudio.</a:t>
            </a:r>
          </a:p>
          <a:p>
            <a:endParaRPr lang="es-PR" sz="3600" dirty="0"/>
          </a:p>
          <a:p>
            <a:r>
              <a:rPr lang="es-PR" sz="3600" dirty="0"/>
              <a:t>Otro ejemplo: </a:t>
            </a:r>
            <a:r>
              <a:rPr lang="es-ES" sz="3600" dirty="0"/>
              <a:t>si un planificador urbano requiere determinar cómo desarrollar un municipio deberá emplear una perspectiva urbanística, donde analizará aspectos como vías de comunicación, suelo, y subsuelo, problemática económica de la comunidad, disponibilidad de terrenos, aspectos legales, estudio de impacto ambiental y otros. </a:t>
            </a:r>
            <a:br>
              <a:rPr lang="es-ES" dirty="0"/>
            </a:br>
            <a:endParaRPr lang="en-US" sz="3600" dirty="0"/>
          </a:p>
        </p:txBody>
      </p:sp>
    </p:spTree>
    <p:extLst>
      <p:ext uri="{BB962C8B-B14F-4D97-AF65-F5344CB8AC3E}">
        <p14:creationId xmlns:p14="http://schemas.microsoft.com/office/powerpoint/2010/main" val="1480689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1480" y="594360"/>
            <a:ext cx="11407140" cy="5078313"/>
          </a:xfrm>
          <a:prstGeom prst="rect">
            <a:avLst/>
          </a:prstGeom>
          <a:noFill/>
        </p:spPr>
        <p:txBody>
          <a:bodyPr wrap="square" rtlCol="0">
            <a:spAutoFit/>
          </a:bodyPr>
          <a:lstStyle/>
          <a:p>
            <a:r>
              <a:rPr lang="es-ES" sz="3600" u="sng" dirty="0"/>
              <a:t>Investigación previa de los temas</a:t>
            </a:r>
          </a:p>
          <a:p>
            <a:endParaRPr lang="es-ES" sz="3600" dirty="0"/>
          </a:p>
          <a:p>
            <a:r>
              <a:rPr lang="es-ES" sz="3600" dirty="0"/>
              <a:t>Es fundamental conocer de la forma más profunda posible lo que se conoce sobre el tema de investigación para que el proceso de afinar la idea será más eficiente y rápido. Desde luego, hay temas que han sido más investigados que otros, por lo tanto, su campo de conocimiento se encuentra más estructurado. Estos casos requieren planteamientos aún más específicos.</a:t>
            </a:r>
            <a:endParaRPr lang="en-US" sz="3600" dirty="0"/>
          </a:p>
        </p:txBody>
      </p:sp>
    </p:spTree>
    <p:extLst>
      <p:ext uri="{BB962C8B-B14F-4D97-AF65-F5344CB8AC3E}">
        <p14:creationId xmlns:p14="http://schemas.microsoft.com/office/powerpoint/2010/main" val="17033761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900" y="640080"/>
            <a:ext cx="11475720" cy="4247317"/>
          </a:xfrm>
          <a:prstGeom prst="rect">
            <a:avLst/>
          </a:prstGeom>
          <a:noFill/>
        </p:spPr>
        <p:txBody>
          <a:bodyPr wrap="square" rtlCol="0">
            <a:spAutoFit/>
          </a:bodyPr>
          <a:lstStyle/>
          <a:p>
            <a:r>
              <a:rPr lang="es-PR" sz="3600" u="sng" dirty="0"/>
              <a:t>Distintos tipos de temas, según cuánto se han estudiado</a:t>
            </a:r>
            <a:endParaRPr lang="es-PR" dirty="0"/>
          </a:p>
          <a:p>
            <a:endParaRPr lang="es-PR" dirty="0"/>
          </a:p>
          <a:p>
            <a:endParaRPr lang="es-PR" dirty="0"/>
          </a:p>
          <a:p>
            <a:pPr marL="742950" indent="-742950">
              <a:buAutoNum type="arabicPeriod"/>
            </a:pPr>
            <a:r>
              <a:rPr lang="es-ES" sz="3600" dirty="0"/>
              <a:t>Temas ya investigados, estructurados y formalizados, sobre los cuales se pueden encontrar numerosos documentos escritos y otros materiales que informan los resultados de la investigaciones y/o análisis anteriores.</a:t>
            </a:r>
          </a:p>
          <a:p>
            <a:br>
              <a:rPr lang="es-ES" dirty="0"/>
            </a:br>
            <a:endParaRPr lang="en-US" sz="3600" dirty="0"/>
          </a:p>
        </p:txBody>
      </p:sp>
    </p:spTree>
    <p:extLst>
      <p:ext uri="{BB962C8B-B14F-4D97-AF65-F5344CB8AC3E}">
        <p14:creationId xmlns:p14="http://schemas.microsoft.com/office/powerpoint/2010/main" val="14950443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0060" y="594360"/>
            <a:ext cx="11155680" cy="5078313"/>
          </a:xfrm>
          <a:prstGeom prst="rect">
            <a:avLst/>
          </a:prstGeom>
          <a:noFill/>
        </p:spPr>
        <p:txBody>
          <a:bodyPr wrap="square" rtlCol="0">
            <a:spAutoFit/>
          </a:bodyPr>
          <a:lstStyle/>
          <a:p>
            <a:r>
              <a:rPr lang="es-ES" sz="3600" dirty="0"/>
              <a:t>2.   Temas ya investigados pero menos estructurados y formalizados, sobre los cuales se ha investigado pero existen pocos documentos escritos y otros materiales que hayan generado las investigaciones. El conocimiento puede estar disperso o no estar accesible en una base de datos. Deberá buscar las investigaciones que no han sido publicadas en medios de amplio acceso (lo cual es muy difícil) y acudir a medios informales como expertos en el tema, académicos, teóricos, etcétera.</a:t>
            </a:r>
            <a:endParaRPr lang="en-US" sz="3600" dirty="0"/>
          </a:p>
        </p:txBody>
      </p:sp>
    </p:spTree>
    <p:extLst>
      <p:ext uri="{BB962C8B-B14F-4D97-AF65-F5344CB8AC3E}">
        <p14:creationId xmlns:p14="http://schemas.microsoft.com/office/powerpoint/2010/main" val="1700170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 y="594360"/>
            <a:ext cx="11338560" cy="3170099"/>
          </a:xfrm>
          <a:prstGeom prst="rect">
            <a:avLst/>
          </a:prstGeom>
          <a:noFill/>
        </p:spPr>
        <p:txBody>
          <a:bodyPr wrap="square" rtlCol="0">
            <a:spAutoFit/>
          </a:bodyPr>
          <a:lstStyle/>
          <a:p>
            <a:r>
              <a:rPr lang="es-ES" sz="4000" dirty="0"/>
              <a:t>3. Temas poco investigados y poco estructurados que requieren gran esfuerzo para encontrar qué se ha investigado, aunque sea escaso.</a:t>
            </a:r>
          </a:p>
          <a:p>
            <a:endParaRPr lang="es-ES" sz="4000" dirty="0"/>
          </a:p>
          <a:p>
            <a:r>
              <a:rPr lang="es-ES" sz="4000" dirty="0"/>
              <a:t>4.  Temas no investigados.</a:t>
            </a:r>
            <a:endParaRPr lang="en-US" sz="4000" dirty="0"/>
          </a:p>
        </p:txBody>
      </p:sp>
    </p:spTree>
    <p:extLst>
      <p:ext uri="{BB962C8B-B14F-4D97-AF65-F5344CB8AC3E}">
        <p14:creationId xmlns:p14="http://schemas.microsoft.com/office/powerpoint/2010/main" val="26034080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97180" y="525780"/>
            <a:ext cx="11521440" cy="4616648"/>
          </a:xfrm>
          <a:prstGeom prst="rect">
            <a:avLst/>
          </a:prstGeom>
          <a:noFill/>
        </p:spPr>
        <p:txBody>
          <a:bodyPr wrap="square" rtlCol="0">
            <a:spAutoFit/>
          </a:bodyPr>
          <a:lstStyle/>
          <a:p>
            <a:r>
              <a:rPr lang="es-ES" sz="3450" dirty="0"/>
              <a:t>RESUMEN</a:t>
            </a:r>
            <a:br>
              <a:rPr lang="es-ES" sz="3450" dirty="0"/>
            </a:br>
            <a:br>
              <a:rPr lang="es-ES" sz="3450" dirty="0"/>
            </a:br>
            <a:r>
              <a:rPr lang="es-ES" sz="3450" dirty="0"/>
              <a:t>• Frecuentemente las ideas son vagas y deben de ser traducidas en problemas más concretos de investigación, para lo cual se requiere un estudio bibliográfico profundo del tema o la idea.</a:t>
            </a:r>
            <a:br>
              <a:rPr lang="es-ES" sz="3450" dirty="0"/>
            </a:br>
            <a:r>
              <a:rPr lang="es-ES" sz="3450" dirty="0"/>
              <a:t>• Las buenas ideas deben interesar al investigador, ser novedosas y servir para la elaboración de teorías y la resolución de problemas. Es decir, que sean fructíferas.</a:t>
            </a:r>
            <a:br>
              <a:rPr lang="es-ES" dirty="0"/>
            </a:br>
            <a:endParaRPr lang="en-US" dirty="0"/>
          </a:p>
        </p:txBody>
      </p:sp>
    </p:spTree>
    <p:extLst>
      <p:ext uri="{BB962C8B-B14F-4D97-AF65-F5344CB8AC3E}">
        <p14:creationId xmlns:p14="http://schemas.microsoft.com/office/powerpoint/2010/main" val="1901440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6523" y="1380967"/>
            <a:ext cx="11513712" cy="5755422"/>
          </a:xfrm>
          <a:prstGeom prst="rect">
            <a:avLst/>
          </a:prstGeom>
          <a:noFill/>
        </p:spPr>
        <p:txBody>
          <a:bodyPr wrap="square" rtlCol="0">
            <a:spAutoFit/>
          </a:bodyPr>
          <a:lstStyle/>
          <a:p>
            <a:r>
              <a:rPr lang="es-PR" sz="4400" dirty="0"/>
              <a:t>Las investigaciones surgen de ideas. Para iniciar una investigación siempre se necesita una idea que sea </a:t>
            </a:r>
            <a:r>
              <a:rPr lang="en-US" sz="4400" dirty="0"/>
              <a:t>fructífera, que permita el desarrollo de un proyecto de investigación.</a:t>
            </a:r>
          </a:p>
          <a:p>
            <a:endParaRPr lang="es-PR" sz="3600" dirty="0"/>
          </a:p>
          <a:p>
            <a:endParaRPr lang="en-US" sz="3600" dirty="0"/>
          </a:p>
          <a:p>
            <a:endParaRPr lang="es-PR" sz="3600" dirty="0"/>
          </a:p>
          <a:p>
            <a:endParaRPr lang="es-PR" sz="3600" dirty="0"/>
          </a:p>
          <a:p>
            <a:endParaRPr lang="en-US" sz="2400" dirty="0"/>
          </a:p>
          <a:p>
            <a:endParaRPr lang="en-US" sz="2400" dirty="0"/>
          </a:p>
        </p:txBody>
      </p:sp>
    </p:spTree>
    <p:extLst>
      <p:ext uri="{BB962C8B-B14F-4D97-AF65-F5344CB8AC3E}">
        <p14:creationId xmlns:p14="http://schemas.microsoft.com/office/powerpoint/2010/main" val="30614854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 y="754380"/>
            <a:ext cx="11338560" cy="5078313"/>
          </a:xfrm>
          <a:prstGeom prst="rect">
            <a:avLst/>
          </a:prstGeom>
          <a:noFill/>
        </p:spPr>
        <p:txBody>
          <a:bodyPr wrap="square" rtlCol="0">
            <a:spAutoFit/>
          </a:bodyPr>
          <a:lstStyle/>
          <a:p>
            <a:r>
              <a:rPr lang="es-PR" sz="3600" dirty="0"/>
              <a:t>Citas:</a:t>
            </a:r>
          </a:p>
          <a:p>
            <a:endParaRPr lang="en-US" sz="3600" dirty="0"/>
          </a:p>
          <a:p>
            <a:r>
              <a:rPr lang="en-US" sz="3600" dirty="0"/>
              <a:t>Labovitz, S. &amp; Hagedorn, R. (1976). Introduction to social research. New York: McGraw-Hill.</a:t>
            </a:r>
          </a:p>
          <a:p>
            <a:endParaRPr lang="es-PR" sz="3600" dirty="0"/>
          </a:p>
          <a:p>
            <a:r>
              <a:rPr lang="es-ES" sz="3600" dirty="0"/>
              <a:t>Dankhe, G. Investigación y comunicación. En: Fernández-Callado, C.; Dankhe, G. (Comps.). La comunicación humana: ciencia social. México, DF: McGraw-Hill de México, 1986. p. 385 - 454.  </a:t>
            </a:r>
            <a:endParaRPr lang="en-US" sz="3600" dirty="0"/>
          </a:p>
        </p:txBody>
      </p:sp>
    </p:spTree>
    <p:extLst>
      <p:ext uri="{BB962C8B-B14F-4D97-AF65-F5344CB8AC3E}">
        <p14:creationId xmlns:p14="http://schemas.microsoft.com/office/powerpoint/2010/main" val="4196630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900" y="548640"/>
            <a:ext cx="11430000" cy="3416320"/>
          </a:xfrm>
          <a:prstGeom prst="rect">
            <a:avLst/>
          </a:prstGeom>
          <a:noFill/>
        </p:spPr>
        <p:txBody>
          <a:bodyPr wrap="square" rtlCol="0">
            <a:spAutoFit/>
          </a:bodyPr>
          <a:lstStyle/>
          <a:p>
            <a:r>
              <a:rPr lang="es-ES" sz="3600" dirty="0"/>
              <a:t>Criterios para generar ideas</a:t>
            </a:r>
            <a:br>
              <a:rPr lang="es-ES" sz="3600" dirty="0"/>
            </a:br>
            <a:br>
              <a:rPr lang="es-ES" sz="3600" dirty="0"/>
            </a:br>
            <a:r>
              <a:rPr lang="es-ES" sz="3600" dirty="0"/>
              <a:t>Dankhe (1986) menciona diversos criterios que científicos prominentes han sugerido para generar ideas de investigación productivas, entre los cuales se destacan tres: </a:t>
            </a:r>
            <a:br>
              <a:rPr lang="es-ES" sz="3600" dirty="0"/>
            </a:br>
            <a:endParaRPr lang="en-US" sz="3600" dirty="0"/>
          </a:p>
        </p:txBody>
      </p:sp>
    </p:spTree>
    <p:extLst>
      <p:ext uri="{BB962C8B-B14F-4D97-AF65-F5344CB8AC3E}">
        <p14:creationId xmlns:p14="http://schemas.microsoft.com/office/powerpoint/2010/main" val="3920654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1480" y="594360"/>
            <a:ext cx="11247120" cy="4801314"/>
          </a:xfrm>
          <a:prstGeom prst="rect">
            <a:avLst/>
          </a:prstGeom>
          <a:noFill/>
        </p:spPr>
        <p:txBody>
          <a:bodyPr wrap="square" rtlCol="0">
            <a:spAutoFit/>
          </a:bodyPr>
          <a:lstStyle/>
          <a:p>
            <a:pPr lvl="1"/>
            <a:r>
              <a:rPr lang="es-ES" sz="3600" dirty="0"/>
              <a:t>1.  Las buenas ideas intrigan y entusiasman al investigador de manera personal. Al elegir un tema o una idea que se quiera investigar, es importante que resulte atractiva. No hay nada más tedioso que trabajar en algo que no nos interesa. En la medida en que la idea estimule y motive al investigador, éste se compenetrará más en el estudio y tendrá una mayor predisposición para vencer los obstáculos que se le presenten.</a:t>
            </a:r>
            <a:br>
              <a:rPr lang="es-ES" dirty="0"/>
            </a:br>
            <a:endParaRPr lang="en-US" dirty="0"/>
          </a:p>
        </p:txBody>
      </p:sp>
    </p:spTree>
    <p:extLst>
      <p:ext uri="{BB962C8B-B14F-4D97-AF65-F5344CB8AC3E}">
        <p14:creationId xmlns:p14="http://schemas.microsoft.com/office/powerpoint/2010/main" val="634466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8620" y="617220"/>
            <a:ext cx="11292840" cy="4062651"/>
          </a:xfrm>
          <a:prstGeom prst="rect">
            <a:avLst/>
          </a:prstGeom>
          <a:noFill/>
        </p:spPr>
        <p:txBody>
          <a:bodyPr wrap="square" rtlCol="0">
            <a:spAutoFit/>
          </a:bodyPr>
          <a:lstStyle/>
          <a:p>
            <a:pPr lvl="1"/>
            <a:r>
              <a:rPr lang="es-ES" sz="3700" dirty="0"/>
              <a:t>2. Las buenas ideas de investigación no son necesariamente nuevas, pero si deben ser novedosas en cuanto a que aporten más información sobre el tema. En muchas ocasiones es necesario actualizar y adaptar investigaciones que se han hecho en contextos diferentes.</a:t>
            </a:r>
          </a:p>
          <a:p>
            <a:br>
              <a:rPr lang="es-ES" dirty="0"/>
            </a:br>
            <a:endParaRPr lang="en-US" dirty="0"/>
          </a:p>
        </p:txBody>
      </p:sp>
    </p:spTree>
    <p:extLst>
      <p:ext uri="{BB962C8B-B14F-4D97-AF65-F5344CB8AC3E}">
        <p14:creationId xmlns:p14="http://schemas.microsoft.com/office/powerpoint/2010/main" val="2263302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5760" y="594360"/>
            <a:ext cx="11430000" cy="4062651"/>
          </a:xfrm>
          <a:prstGeom prst="rect">
            <a:avLst/>
          </a:prstGeom>
          <a:noFill/>
        </p:spPr>
        <p:txBody>
          <a:bodyPr wrap="square" rtlCol="0">
            <a:spAutoFit/>
          </a:bodyPr>
          <a:lstStyle/>
          <a:p>
            <a:pPr lvl="1"/>
            <a:r>
              <a:rPr lang="es-ES" sz="3700" dirty="0"/>
              <a:t>3. Las buenas ideas de investigación pueden servir para elaborar teorías y para solucionar problemas. Una buena idea puede conducir a una investigación que ayude a formular, integrar o probar una teoría o que den lugar a otros estudios que logren construir una nueva teoría. </a:t>
            </a:r>
            <a:br>
              <a:rPr lang="es-ES" dirty="0"/>
            </a:br>
            <a:br>
              <a:rPr lang="es-ES" dirty="0"/>
            </a:br>
            <a:endParaRPr lang="en-US" dirty="0"/>
          </a:p>
        </p:txBody>
      </p:sp>
    </p:spTree>
    <p:extLst>
      <p:ext uri="{BB962C8B-B14F-4D97-AF65-F5344CB8AC3E}">
        <p14:creationId xmlns:p14="http://schemas.microsoft.com/office/powerpoint/2010/main" val="2016961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8620" y="662940"/>
            <a:ext cx="11430000" cy="5355312"/>
          </a:xfrm>
          <a:prstGeom prst="rect">
            <a:avLst/>
          </a:prstGeom>
          <a:noFill/>
        </p:spPr>
        <p:txBody>
          <a:bodyPr wrap="square" rtlCol="0">
            <a:spAutoFit/>
          </a:bodyPr>
          <a:lstStyle/>
          <a:p>
            <a:r>
              <a:rPr lang="es-PR" sz="3600" dirty="0"/>
              <a:t>F</a:t>
            </a:r>
            <a:r>
              <a:rPr lang="es-ES_tradnl" sz="3600" dirty="0"/>
              <a:t>uentes</a:t>
            </a:r>
            <a:r>
              <a:rPr lang="en-US" sz="3600" dirty="0"/>
              <a:t> de las ideas de investigación</a:t>
            </a:r>
          </a:p>
          <a:p>
            <a:endParaRPr lang="es-PR" sz="3600" dirty="0"/>
          </a:p>
          <a:p>
            <a:pPr marL="342900" indent="-342900">
              <a:buFont typeface="Arial" panose="020B0604020202020204" pitchFamily="34" charset="0"/>
              <a:buChar char="•"/>
            </a:pPr>
            <a:r>
              <a:rPr lang="es-PR" sz="3600" dirty="0"/>
              <a:t>E</a:t>
            </a:r>
            <a:r>
              <a:rPr lang="en-US" sz="3600" dirty="0"/>
              <a:t>xperiencia personal</a:t>
            </a:r>
          </a:p>
          <a:p>
            <a:pPr marL="342900" indent="-342900">
              <a:buFont typeface="Arial" panose="020B0604020202020204" pitchFamily="34" charset="0"/>
              <a:buChar char="•"/>
            </a:pPr>
            <a:r>
              <a:rPr lang="es-PR" sz="3600" dirty="0"/>
              <a:t>L</a:t>
            </a:r>
            <a:r>
              <a:rPr lang="en-US" sz="3600" dirty="0"/>
              <a:t>iteratura (libros, revistas, periódicos, tesis, etc.)</a:t>
            </a:r>
          </a:p>
          <a:p>
            <a:pPr marL="342900" indent="-342900">
              <a:buFont typeface="Arial" panose="020B0604020202020204" pitchFamily="34" charset="0"/>
              <a:buChar char="•"/>
            </a:pPr>
            <a:r>
              <a:rPr lang="es-PR" sz="3600" dirty="0"/>
              <a:t>Teorías</a:t>
            </a:r>
          </a:p>
          <a:p>
            <a:pPr marL="342900" indent="-342900">
              <a:buFont typeface="Arial" panose="020B0604020202020204" pitchFamily="34" charset="0"/>
              <a:buChar char="•"/>
            </a:pPr>
            <a:r>
              <a:rPr lang="es-PR" sz="3600" dirty="0"/>
              <a:t>Descubrimientos recientes producto de investigaciones</a:t>
            </a:r>
          </a:p>
          <a:p>
            <a:pPr marL="342900" indent="-342900">
              <a:buFont typeface="Arial" panose="020B0604020202020204" pitchFamily="34" charset="0"/>
              <a:buChar char="•"/>
            </a:pPr>
            <a:r>
              <a:rPr lang="es-PR" sz="3600" dirty="0"/>
              <a:t>Simposios y eventos de presentación de investigaciones</a:t>
            </a:r>
          </a:p>
          <a:p>
            <a:pPr marL="342900" indent="-342900">
              <a:buFont typeface="Arial" panose="020B0604020202020204" pitchFamily="34" charset="0"/>
              <a:buChar char="•"/>
            </a:pPr>
            <a:r>
              <a:rPr lang="es-PR" sz="3600" dirty="0"/>
              <a:t>Una clase, una charla académica.</a:t>
            </a:r>
          </a:p>
          <a:p>
            <a:pPr marL="342900" indent="-342900">
              <a:buFont typeface="Arial" panose="020B0604020202020204" pitchFamily="34" charset="0"/>
              <a:buChar char="•"/>
            </a:pPr>
            <a:endParaRPr lang="es-PR" sz="3600" dirty="0"/>
          </a:p>
          <a:p>
            <a:endParaRPr lang="en-US" dirty="0"/>
          </a:p>
        </p:txBody>
      </p:sp>
    </p:spTree>
    <p:extLst>
      <p:ext uri="{BB962C8B-B14F-4D97-AF65-F5344CB8AC3E}">
        <p14:creationId xmlns:p14="http://schemas.microsoft.com/office/powerpoint/2010/main" val="943769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900" y="480060"/>
            <a:ext cx="11384280" cy="3970318"/>
          </a:xfrm>
          <a:prstGeom prst="rect">
            <a:avLst/>
          </a:prstGeom>
          <a:noFill/>
        </p:spPr>
        <p:txBody>
          <a:bodyPr wrap="square" rtlCol="0">
            <a:spAutoFit/>
          </a:bodyPr>
          <a:lstStyle/>
          <a:p>
            <a:r>
              <a:rPr lang="es-PR" sz="3600" dirty="0"/>
              <a:t>La mayoría de la ideas iniciales son vagas, imprecisas y requieren analizarse cuidadosamente para que sean transformadas en planteamientos más específicos y estructurados.  Adem</a:t>
            </a:r>
            <a:r>
              <a:rPr lang="es-ES" sz="3600" dirty="0" err="1"/>
              <a:t>ás</a:t>
            </a:r>
            <a:r>
              <a:rPr lang="es-ES" sz="3600" dirty="0"/>
              <a:t>, </a:t>
            </a:r>
            <a:r>
              <a:rPr lang="es-PR" sz="3600" dirty="0"/>
              <a:t>Labovitz y Hagedorn (1976) indican que </a:t>
            </a:r>
            <a:r>
              <a:rPr lang="es-ES" sz="3600" dirty="0"/>
              <a:t>cuando una persona desarrolla una idea de investigación debe tener dominio y peritaje en el campo de conocimiento donde se ubica la idea.</a:t>
            </a:r>
            <a:endParaRPr lang="en-US" sz="3600" dirty="0"/>
          </a:p>
        </p:txBody>
      </p:sp>
    </p:spTree>
    <p:extLst>
      <p:ext uri="{BB962C8B-B14F-4D97-AF65-F5344CB8AC3E}">
        <p14:creationId xmlns:p14="http://schemas.microsoft.com/office/powerpoint/2010/main" val="3149140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708660"/>
            <a:ext cx="11292840" cy="6740307"/>
          </a:xfrm>
          <a:prstGeom prst="rect">
            <a:avLst/>
          </a:prstGeom>
          <a:noFill/>
        </p:spPr>
        <p:txBody>
          <a:bodyPr wrap="square" rtlCol="0">
            <a:spAutoFit/>
          </a:bodyPr>
          <a:lstStyle/>
          <a:p>
            <a:r>
              <a:rPr lang="es-ES" sz="3600" dirty="0"/>
              <a:t>Por ejemplo, una investigadora se interesa en el  “noviazgo” como un posible tema de investigación porque ha leído algunos estudios sobre el tema. Comienza identificando los aspectos del fenómeno que quiere investigar para comenzar a delimitar el problema. Formula la siguiente pregunta: “¿qué aspectos influyen para que una pareja tenga una relación cordial y satisfactoria?”. A partir de esa pregunta decide llevar a cabo una investigación que estudie los factores que intervienen en la evolución y desarrollo de una relación de pareja (llamémosla “noviazgo”)</a:t>
            </a:r>
            <a:r>
              <a:rPr lang="es-PR" sz="3600" dirty="0"/>
              <a:t>.</a:t>
            </a:r>
          </a:p>
          <a:p>
            <a:endParaRPr lang="es-PR" sz="3600" dirty="0"/>
          </a:p>
          <a:p>
            <a:endParaRPr lang="en-US" sz="3600" dirty="0"/>
          </a:p>
        </p:txBody>
      </p:sp>
    </p:spTree>
    <p:extLst>
      <p:ext uri="{BB962C8B-B14F-4D97-AF65-F5344CB8AC3E}">
        <p14:creationId xmlns:p14="http://schemas.microsoft.com/office/powerpoint/2010/main" val="18602361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319</TotalTime>
  <Words>1064</Words>
  <Application>Microsoft Macintosh PowerPoint</Application>
  <PresentationFormat>Widescreen</PresentationFormat>
  <Paragraphs>59</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Rivera Villegas</dc:creator>
  <cp:lastModifiedBy>Pedro  Rivera Villegas</cp:lastModifiedBy>
  <cp:revision>34</cp:revision>
  <dcterms:created xsi:type="dcterms:W3CDTF">2017-01-22T22:03:34Z</dcterms:created>
  <dcterms:modified xsi:type="dcterms:W3CDTF">2018-03-21T14:07:48Z</dcterms:modified>
</cp:coreProperties>
</file>