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9" r:id="rId4"/>
    <p:sldId id="260" r:id="rId5"/>
    <p:sldId id="261" r:id="rId6"/>
    <p:sldId id="282" r:id="rId7"/>
    <p:sldId id="283" r:id="rId8"/>
    <p:sldId id="284" r:id="rId9"/>
    <p:sldId id="285" r:id="rId10"/>
    <p:sldId id="286" r:id="rId11"/>
    <p:sldId id="287" r:id="rId12"/>
    <p:sldId id="262" r:id="rId13"/>
    <p:sldId id="263" r:id="rId14"/>
    <p:sldId id="265" r:id="rId15"/>
    <p:sldId id="289" r:id="rId16"/>
    <p:sldId id="288" r:id="rId17"/>
    <p:sldId id="266" r:id="rId18"/>
    <p:sldId id="269" r:id="rId19"/>
    <p:sldId id="270" r:id="rId20"/>
    <p:sldId id="271" r:id="rId21"/>
    <p:sldId id="272" r:id="rId22"/>
    <p:sldId id="273" r:id="rId23"/>
    <p:sldId id="274" r:id="rId24"/>
    <p:sldId id="279" r:id="rId25"/>
    <p:sldId id="281" r:id="rId26"/>
  </p:sldIdLst>
  <p:sldSz cx="9144000" cy="6858000" type="screen4x3"/>
  <p:notesSz cx="6858000" cy="9077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6" autoAdjust="0"/>
    <p:restoredTop sz="94618"/>
  </p:normalViewPr>
  <p:slideViewPr>
    <p:cSldViewPr>
      <p:cViewPr varScale="1">
        <p:scale>
          <a:sx n="89" d="100"/>
          <a:sy n="89" d="100"/>
        </p:scale>
        <p:origin x="156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R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1438C-206D-4EC1-AC52-9245857464D6}" type="datetimeFigureOut">
              <a:rPr lang="es-PR" smtClean="0"/>
              <a:pPr/>
              <a:t>03/21/18</a:t>
            </a:fld>
            <a:endParaRPr lang="es-P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2171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AEBEF-605B-4170-96DB-3C28B9A3101C}" type="slidenum">
              <a:rPr lang="es-PR" smtClean="0"/>
              <a:pPr/>
              <a:t>‹#›</a:t>
            </a:fld>
            <a:endParaRPr lang="es-P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R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D6311-50C1-4072-830D-0BF177901454}" type="datetimeFigureOut">
              <a:rPr lang="es-PR" smtClean="0"/>
              <a:pPr/>
              <a:t>03/21/18</a:t>
            </a:fld>
            <a:endParaRPr lang="es-PR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R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11730"/>
            <a:ext cx="5486400" cy="4084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21883"/>
            <a:ext cx="2971800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D893F-2444-4281-A65E-6C39AB3D56E9}" type="slidenum">
              <a:rPr lang="es-PR" smtClean="0"/>
              <a:pPr/>
              <a:t>‹#›</a:t>
            </a:fld>
            <a:endParaRPr lang="es-P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274A3-B25C-40A1-A8DF-88666F9FA43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1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744D9-DDE7-4674-A0F4-A8CBCD570A1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7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6CF1-EDBB-461F-B2DD-1EFABE21C1AF}" type="datetimeFigureOut">
              <a:rPr lang="es-PR" smtClean="0"/>
              <a:pPr/>
              <a:t>03/21/18</a:t>
            </a:fld>
            <a:endParaRPr lang="es-P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BEF9-B97D-4CF6-B549-BA26B267DE90}" type="slidenum">
              <a:rPr lang="es-PR" smtClean="0"/>
              <a:pPr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46845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6CF1-EDBB-461F-B2DD-1EFABE21C1AF}" type="datetimeFigureOut">
              <a:rPr lang="es-PR" smtClean="0"/>
              <a:pPr/>
              <a:t>03/21/18</a:t>
            </a:fld>
            <a:endParaRPr lang="es-P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BEF9-B97D-4CF6-B549-BA26B267DE90}" type="slidenum">
              <a:rPr lang="es-PR" smtClean="0"/>
              <a:pPr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72542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6CF1-EDBB-461F-B2DD-1EFABE21C1AF}" type="datetimeFigureOut">
              <a:rPr lang="es-PR" smtClean="0"/>
              <a:pPr/>
              <a:t>03/21/18</a:t>
            </a:fld>
            <a:endParaRPr lang="es-P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BEF9-B97D-4CF6-B549-BA26B267DE90}" type="slidenum">
              <a:rPr lang="es-PR" smtClean="0"/>
              <a:pPr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415504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6CF1-EDBB-461F-B2DD-1EFABE21C1AF}" type="datetimeFigureOut">
              <a:rPr lang="es-PR" smtClean="0"/>
              <a:pPr/>
              <a:t>03/21/18</a:t>
            </a:fld>
            <a:endParaRPr lang="es-P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BEF9-B97D-4CF6-B549-BA26B267DE90}" type="slidenum">
              <a:rPr lang="es-PR" smtClean="0"/>
              <a:pPr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10202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6CF1-EDBB-461F-B2DD-1EFABE21C1AF}" type="datetimeFigureOut">
              <a:rPr lang="es-PR" smtClean="0"/>
              <a:pPr/>
              <a:t>03/21/18</a:t>
            </a:fld>
            <a:endParaRPr lang="es-P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BEF9-B97D-4CF6-B549-BA26B267DE90}" type="slidenum">
              <a:rPr lang="es-PR" smtClean="0"/>
              <a:pPr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32588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6CF1-EDBB-461F-B2DD-1EFABE21C1AF}" type="datetimeFigureOut">
              <a:rPr lang="es-PR" smtClean="0"/>
              <a:pPr/>
              <a:t>03/21/18</a:t>
            </a:fld>
            <a:endParaRPr lang="es-P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BEF9-B97D-4CF6-B549-BA26B267DE90}" type="slidenum">
              <a:rPr lang="es-PR" smtClean="0"/>
              <a:pPr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09974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6CF1-EDBB-461F-B2DD-1EFABE21C1AF}" type="datetimeFigureOut">
              <a:rPr lang="es-PR" smtClean="0"/>
              <a:pPr/>
              <a:t>03/21/18</a:t>
            </a:fld>
            <a:endParaRPr lang="es-P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BEF9-B97D-4CF6-B549-BA26B267DE90}" type="slidenum">
              <a:rPr lang="es-PR" smtClean="0"/>
              <a:pPr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03867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6CF1-EDBB-461F-B2DD-1EFABE21C1AF}" type="datetimeFigureOut">
              <a:rPr lang="es-PR" smtClean="0"/>
              <a:pPr/>
              <a:t>03/21/18</a:t>
            </a:fld>
            <a:endParaRPr lang="es-P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BEF9-B97D-4CF6-B549-BA26B267DE90}" type="slidenum">
              <a:rPr lang="es-PR" smtClean="0"/>
              <a:pPr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19325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6CF1-EDBB-461F-B2DD-1EFABE21C1AF}" type="datetimeFigureOut">
              <a:rPr lang="es-PR" smtClean="0"/>
              <a:pPr/>
              <a:t>03/21/18</a:t>
            </a:fld>
            <a:endParaRPr lang="es-P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BEF9-B97D-4CF6-B549-BA26B267DE90}" type="slidenum">
              <a:rPr lang="es-PR" smtClean="0"/>
              <a:pPr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27443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6CF1-EDBB-461F-B2DD-1EFABE21C1AF}" type="datetimeFigureOut">
              <a:rPr lang="es-PR" smtClean="0"/>
              <a:pPr/>
              <a:t>03/21/18</a:t>
            </a:fld>
            <a:endParaRPr lang="es-P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BEF9-B97D-4CF6-B549-BA26B267DE90}" type="slidenum">
              <a:rPr lang="es-PR" smtClean="0"/>
              <a:pPr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43320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46CF1-EDBB-461F-B2DD-1EFABE21C1AF}" type="datetimeFigureOut">
              <a:rPr lang="es-PR" smtClean="0"/>
              <a:pPr/>
              <a:t>03/21/18</a:t>
            </a:fld>
            <a:endParaRPr lang="es-P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3BEF9-B97D-4CF6-B549-BA26B267DE90}" type="slidenum">
              <a:rPr lang="es-PR" smtClean="0"/>
              <a:pPr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62802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46CF1-EDBB-461F-B2DD-1EFABE21C1AF}" type="datetimeFigureOut">
              <a:rPr lang="es-PR" smtClean="0"/>
              <a:pPr/>
              <a:t>03/21/18</a:t>
            </a:fld>
            <a:endParaRPr lang="es-P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3BEF9-B97D-4CF6-B549-BA26B267DE90}" type="slidenum">
              <a:rPr lang="es-PR" smtClean="0"/>
              <a:pPr/>
              <a:t>‹#›</a:t>
            </a:fld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18137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829761"/>
          </a:xfrm>
        </p:spPr>
        <p:txBody>
          <a:bodyPr>
            <a:normAutofit/>
          </a:bodyPr>
          <a:lstStyle/>
          <a:p>
            <a:pPr algn="l"/>
            <a:r>
              <a:rPr lang="es-PR" dirty="0"/>
              <a:t>TEMA 2</a:t>
            </a:r>
            <a:br>
              <a:rPr lang="es-PR" dirty="0"/>
            </a:br>
            <a:r>
              <a:rPr lang="es-PR" dirty="0"/>
              <a:t>El Método Científico</a:t>
            </a:r>
            <a:br>
              <a:rPr lang="es-PR" dirty="0"/>
            </a:br>
            <a:endParaRPr lang="es-PR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38200" y="3505200"/>
            <a:ext cx="7772400" cy="1675439"/>
          </a:xfrm>
        </p:spPr>
        <p:txBody>
          <a:bodyPr>
            <a:noAutofit/>
          </a:bodyPr>
          <a:lstStyle/>
          <a:p>
            <a:pPr algn="l"/>
            <a:r>
              <a:rPr lang="es-PR" sz="2400" dirty="0"/>
              <a:t>EDUC 600  MÉTODOS DE INVESTIGACIÓN EN EDUCACIÓN</a:t>
            </a:r>
          </a:p>
          <a:p>
            <a:pPr algn="l"/>
            <a:endParaRPr lang="es-PR" sz="2400" dirty="0"/>
          </a:p>
          <a:p>
            <a:pPr algn="l"/>
            <a:r>
              <a:rPr lang="es-PR" sz="2400" dirty="0"/>
              <a:t>PROFESOR: DR. PETER RIVERA-VILLEGAS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474345"/>
            <a:ext cx="6858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Ejemplo de razonamiento deductivo:</a:t>
            </a:r>
          </a:p>
          <a:p>
            <a:endParaRPr lang="es-ES" sz="2400" dirty="0"/>
          </a:p>
          <a:p>
            <a:pPr marL="457200" indent="-457200">
              <a:buAutoNum type="arabicPeriod"/>
            </a:pPr>
            <a:r>
              <a:rPr lang="es-ES" sz="2400" dirty="0"/>
              <a:t>Los músculos esqueléticos están compuestos de fibras musculares estriadas que responden a los impulsos voluntarios del área parietal del cerebro. </a:t>
            </a:r>
          </a:p>
          <a:p>
            <a:pPr marL="457200" indent="-457200">
              <a:buAutoNum type="arabicPeriod"/>
            </a:pPr>
            <a:r>
              <a:rPr lang="es-ES" sz="2400" dirty="0"/>
              <a:t>Cuando existen lesiones en la región parietal, se pierde el control de algunos músculos voluntarios, entre otros, del brazo. </a:t>
            </a:r>
          </a:p>
          <a:p>
            <a:endParaRPr lang="es-ES" sz="2400" dirty="0"/>
          </a:p>
          <a:p>
            <a:r>
              <a:rPr lang="es-ES" sz="2400" dirty="0"/>
              <a:t>Después de un accidente donde el paciente recibió trauma significativo, perdió el control del movimiento de sus brazos.</a:t>
            </a:r>
          </a:p>
          <a:p>
            <a:r>
              <a:rPr lang="es-ES" sz="2400" dirty="0"/>
              <a:t> </a:t>
            </a:r>
          </a:p>
          <a:p>
            <a:r>
              <a:rPr lang="es-ES" sz="2400" u="sng" dirty="0"/>
              <a:t>Deducción: Es muy probable que este paciente en particular tenga una lesión en la corteza parietal.</a:t>
            </a:r>
            <a:br>
              <a:rPr lang="es-ES" u="sng" dirty="0"/>
            </a:b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4123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81000"/>
            <a:ext cx="69342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Otro ejemplo de razonamiento deductivo</a:t>
            </a:r>
            <a:r>
              <a:rPr lang="en-US" sz="2800" dirty="0"/>
              <a:t>:</a:t>
            </a:r>
          </a:p>
          <a:p>
            <a:endParaRPr lang="en-US" sz="2800" dirty="0"/>
          </a:p>
          <a:p>
            <a:r>
              <a:rPr lang="es-ES" sz="2800" dirty="0"/>
              <a:t>Premisa general: Todos los seres humanos son mortales.</a:t>
            </a:r>
          </a:p>
          <a:p>
            <a:br>
              <a:rPr lang="es-ES" sz="2800" dirty="0"/>
            </a:br>
            <a:r>
              <a:rPr lang="es-ES" sz="2800" dirty="0"/>
              <a:t>Observación:  Juan es un ser humano.</a:t>
            </a:r>
          </a:p>
          <a:p>
            <a:br>
              <a:rPr lang="es-ES" sz="2800" dirty="0"/>
            </a:br>
            <a:r>
              <a:rPr lang="es-ES" sz="2800" dirty="0"/>
              <a:t>Por lo tanto: Juan es mortal.</a:t>
            </a:r>
          </a:p>
          <a:p>
            <a:endParaRPr lang="es-ES" sz="2800" dirty="0"/>
          </a:p>
          <a:p>
            <a:r>
              <a:rPr lang="es-ES" sz="2800" dirty="0"/>
              <a:t>En este caso la deducción es certera. Sin embargo, el razonamiento deductivo puede llevar a conclusiones y generalizaciones falsas.</a:t>
            </a:r>
          </a:p>
          <a:p>
            <a:r>
              <a:rPr lang="es-ES" sz="2800" dirty="0"/>
              <a:t>(Ejemplos)</a:t>
            </a:r>
            <a:br>
              <a:rPr lang="es-ES" dirty="0"/>
            </a:b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5425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273050"/>
            <a:ext cx="8534400" cy="1143000"/>
          </a:xfrm>
        </p:spPr>
        <p:txBody>
          <a:bodyPr>
            <a:normAutofit/>
          </a:bodyPr>
          <a:lstStyle/>
          <a:p>
            <a:pPr algn="ctr"/>
            <a:r>
              <a:rPr lang="es-PR" sz="3200" dirty="0"/>
              <a:t>El principio de la autoridad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4040188" cy="3941763"/>
          </a:xfrm>
        </p:spPr>
        <p:txBody>
          <a:bodyPr>
            <a:normAutofit/>
          </a:bodyPr>
          <a:lstStyle/>
          <a:p>
            <a:r>
              <a:rPr lang="es-PR" sz="2000" dirty="0"/>
              <a:t>Primeras civilizaciones</a:t>
            </a:r>
          </a:p>
          <a:p>
            <a:endParaRPr lang="es-PR" sz="2000" dirty="0"/>
          </a:p>
          <a:p>
            <a:endParaRPr lang="es-PR" sz="2000" dirty="0"/>
          </a:p>
          <a:p>
            <a:endParaRPr lang="es-PR" sz="2000" dirty="0"/>
          </a:p>
          <a:p>
            <a:endParaRPr lang="es-PR" sz="2000" dirty="0"/>
          </a:p>
          <a:p>
            <a:endParaRPr lang="es-PR" sz="2000" dirty="0"/>
          </a:p>
          <a:p>
            <a:endParaRPr lang="es-PR" sz="2000" dirty="0"/>
          </a:p>
          <a:p>
            <a:r>
              <a:rPr lang="es-PR" sz="2000" dirty="0"/>
              <a:t>Niños</a:t>
            </a:r>
          </a:p>
          <a:p>
            <a:endParaRPr lang="es-PR" sz="2000" dirty="0"/>
          </a:p>
          <a:p>
            <a:pPr>
              <a:buNone/>
            </a:pPr>
            <a:endParaRPr lang="es-PR" sz="2000" dirty="0"/>
          </a:p>
          <a:p>
            <a:pPr>
              <a:buNone/>
            </a:pPr>
            <a:endParaRPr lang="es-PR" sz="2000" dirty="0"/>
          </a:p>
        </p:txBody>
      </p:sp>
      <p:pic>
        <p:nvPicPr>
          <p:cNvPr id="11" name="10 Marcador de contenido" descr="indian-chief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1691055" y="1981200"/>
            <a:ext cx="1204545" cy="1652588"/>
          </a:xfrm>
        </p:spPr>
      </p:pic>
      <p:sp>
        <p:nvSpPr>
          <p:cNvPr id="12" name="11 CuadroTexto"/>
          <p:cNvSpPr txBox="1"/>
          <p:nvPr/>
        </p:nvSpPr>
        <p:spPr>
          <a:xfrm>
            <a:off x="152400" y="25908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1400" dirty="0"/>
              <a:t>Jefe de la tribu</a:t>
            </a:r>
          </a:p>
        </p:txBody>
      </p:sp>
      <p:pic>
        <p:nvPicPr>
          <p:cNvPr id="13" name="12 Imagen" descr="hablando-con-ma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4267200"/>
            <a:ext cx="1905000" cy="1263650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2590800" y="5715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1400" dirty="0"/>
              <a:t>Padres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876800" y="1371600"/>
            <a:ext cx="3733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000" dirty="0"/>
              <a:t>El adulto</a:t>
            </a:r>
          </a:p>
          <a:p>
            <a:endParaRPr lang="es-PR" sz="2000" dirty="0"/>
          </a:p>
          <a:p>
            <a:endParaRPr lang="es-PR" sz="2000" dirty="0"/>
          </a:p>
          <a:p>
            <a:endParaRPr lang="es-PR" sz="2000" dirty="0"/>
          </a:p>
          <a:p>
            <a:endParaRPr lang="es-PR" sz="2000" dirty="0"/>
          </a:p>
          <a:p>
            <a:endParaRPr lang="es-PR" sz="2000" dirty="0"/>
          </a:p>
          <a:p>
            <a:endParaRPr lang="es-PR" sz="2000" dirty="0"/>
          </a:p>
          <a:p>
            <a:endParaRPr lang="es-PR" sz="2000" dirty="0"/>
          </a:p>
          <a:p>
            <a:endParaRPr lang="es-PR" sz="2000" dirty="0"/>
          </a:p>
          <a:p>
            <a:endParaRPr lang="es-PR" sz="2000" dirty="0"/>
          </a:p>
          <a:p>
            <a:endParaRPr lang="es-PR" sz="2000" dirty="0"/>
          </a:p>
          <a:p>
            <a:endParaRPr lang="es-PR" sz="2000" dirty="0"/>
          </a:p>
          <a:p>
            <a:endParaRPr lang="es-PR" sz="2000" dirty="0"/>
          </a:p>
          <a:p>
            <a:endParaRPr lang="es-PR" sz="2000" dirty="0"/>
          </a:p>
          <a:p>
            <a:endParaRPr lang="es-PR" sz="2000" dirty="0"/>
          </a:p>
        </p:txBody>
      </p:sp>
      <p:pic>
        <p:nvPicPr>
          <p:cNvPr id="16" name="15 Imagen" descr="ccd1f6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53000" y="2057400"/>
            <a:ext cx="1174750" cy="1174750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5029200" y="32766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1400" dirty="0"/>
              <a:t>Abogado</a:t>
            </a:r>
          </a:p>
        </p:txBody>
      </p:sp>
      <p:pic>
        <p:nvPicPr>
          <p:cNvPr id="18" name="17 Imagen" descr="istock_000019133180mediu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81800" y="1828800"/>
            <a:ext cx="1447800" cy="1465674"/>
          </a:xfrm>
          <a:prstGeom prst="rect">
            <a:avLst/>
          </a:prstGeom>
        </p:spPr>
      </p:pic>
      <p:sp>
        <p:nvSpPr>
          <p:cNvPr id="19" name="18 CuadroTexto"/>
          <p:cNvSpPr txBox="1"/>
          <p:nvPr/>
        </p:nvSpPr>
        <p:spPr>
          <a:xfrm>
            <a:off x="6934200" y="3505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1400" dirty="0"/>
              <a:t>Médico</a:t>
            </a:r>
          </a:p>
        </p:txBody>
      </p:sp>
      <p:pic>
        <p:nvPicPr>
          <p:cNvPr id="20" name="19 Imagen" descr="imagesCADB71D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53000" y="4038600"/>
            <a:ext cx="1338669" cy="1762125"/>
          </a:xfrm>
          <a:prstGeom prst="rect">
            <a:avLst/>
          </a:prstGeom>
        </p:spPr>
      </p:pic>
      <p:sp>
        <p:nvSpPr>
          <p:cNvPr id="21" name="20 CuadroTexto"/>
          <p:cNvSpPr txBox="1"/>
          <p:nvPr/>
        </p:nvSpPr>
        <p:spPr>
          <a:xfrm>
            <a:off x="6477000" y="49530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1400" dirty="0"/>
              <a:t>Iglesia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86200" cy="1143000"/>
          </a:xfrm>
        </p:spPr>
        <p:txBody>
          <a:bodyPr>
            <a:normAutofit/>
          </a:bodyPr>
          <a:lstStyle/>
          <a:p>
            <a:r>
              <a:rPr lang="es-PR" sz="3200" b="1" dirty="0"/>
              <a:t>La experiencia personal  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609600" y="1752600"/>
            <a:ext cx="3868340" cy="3684588"/>
          </a:xfrm>
        </p:spPr>
        <p:txBody>
          <a:bodyPr/>
          <a:lstStyle/>
          <a:p>
            <a:r>
              <a:rPr lang="es-PR" sz="2800" dirty="0"/>
              <a:t>Buena parte de la información que obtenemos es por esta vía. Sin embargo, con frecuencia se comenten errores sobre lo que se aprende por observación. </a:t>
            </a:r>
          </a:p>
          <a:p>
            <a:endParaRPr lang="es-PR" sz="2000" dirty="0"/>
          </a:p>
          <a:p>
            <a:pPr>
              <a:buNone/>
            </a:pPr>
            <a:endParaRPr lang="es-PR" sz="2000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4511937" y="1524000"/>
            <a:ext cx="3887391" cy="4495800"/>
          </a:xfrm>
        </p:spPr>
        <p:txBody>
          <a:bodyPr>
            <a:normAutofit lnSpcReduction="10000"/>
          </a:bodyPr>
          <a:lstStyle/>
          <a:p>
            <a:r>
              <a:rPr lang="es-PR" sz="2400" dirty="0"/>
              <a:t>Radica en que partiendo de paradigmas más amplios y generalizaciones se llega a una conclusión de un fenómeno particular. Se va de lo general a los específico.</a:t>
            </a:r>
          </a:p>
          <a:p>
            <a:pPr>
              <a:buNone/>
            </a:pPr>
            <a:endParaRPr lang="es-PR" sz="2400" dirty="0"/>
          </a:p>
          <a:p>
            <a:r>
              <a:rPr lang="es-PR" sz="2400" dirty="0"/>
              <a:t>Estas conclusiones sólo serán verdaderas si la generalización que las sustenta, también es verdadera.  </a:t>
            </a:r>
          </a:p>
          <a:p>
            <a:endParaRPr lang="es-PR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648200" y="4572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deducción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09800" y="301294"/>
            <a:ext cx="4038600" cy="1143000"/>
          </a:xfrm>
        </p:spPr>
        <p:txBody>
          <a:bodyPr>
            <a:normAutofit/>
          </a:bodyPr>
          <a:lstStyle/>
          <a:p>
            <a:pPr algn="ctr"/>
            <a:r>
              <a:rPr lang="es-PR" sz="3200" b="1" dirty="0"/>
              <a:t>La inducción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57200" y="1486497"/>
            <a:ext cx="7848600" cy="3941763"/>
          </a:xfrm>
        </p:spPr>
        <p:txBody>
          <a:bodyPr>
            <a:normAutofit/>
          </a:bodyPr>
          <a:lstStyle/>
          <a:p>
            <a:r>
              <a:rPr lang="es-PR" sz="2800" dirty="0"/>
              <a:t>El investigador parte de la observación de casos concretos, específicos y procura establecer una relación general o conclusión que conecte los casos particulares. </a:t>
            </a:r>
          </a:p>
          <a:p>
            <a:pPr>
              <a:buNone/>
            </a:pPr>
            <a:endParaRPr lang="es-PR" sz="2800" dirty="0"/>
          </a:p>
          <a:p>
            <a:r>
              <a:rPr lang="es-PR" sz="2800" u="sng" dirty="0"/>
              <a:t>La mayoría de las hipótesis científicas, exitosas o no, han surgido por razonamiento inductivo</a:t>
            </a:r>
            <a:r>
              <a:rPr lang="es-PR" sz="2800" dirty="0"/>
              <a:t>.</a:t>
            </a:r>
          </a:p>
          <a:p>
            <a:endParaRPr lang="es-PR" sz="2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724400" y="3657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3400" y="1133355"/>
            <a:ext cx="800100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E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APRENDIZAJE VICARIO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s-ES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ES" sz="2400" dirty="0"/>
              <a:t>El concepto lo propuso el psicólogo Albert Bandura en su Teoría del Aprendizaje Social en 1977. </a:t>
            </a:r>
            <a:endParaRPr kumimoji="0" lang="en-US" altLang="es-ES" sz="2400" b="0" i="0" u="none" strike="noStrike" cap="none" normalizeH="0" baseline="0" dirty="0">
              <a:ln>
                <a:noFill/>
              </a:ln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2000" b="0" i="0" u="none" strike="noStrike" cap="none" normalizeH="0" baseline="0" dirty="0">
              <a:ln>
                <a:noFill/>
              </a:ln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" altLang="es-ES" sz="24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Es tambi</a:t>
            </a:r>
            <a:r>
              <a:rPr lang="es-ES" altLang="es-ES" sz="2400" dirty="0"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ES" altLang="es-ES" sz="24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n conocido como aprendizaje observacional, por imitación, por modelaje o aprendizaje cognitivo social.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ES" altLang="es-ES" sz="2400" b="0" i="0" u="none" strike="noStrike" cap="none" normalizeH="0" baseline="0" dirty="0">
              <a:ln>
                <a:noFill/>
              </a:ln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" altLang="es-ES" sz="2400" dirty="0"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kumimoji="0" lang="es-ES" altLang="es-ES" sz="24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stá basado en una situación social en la que el modelo que realiza una conducta determinada y el sujeto que realiza la observación de dicha conducta; esta observación determina el aprendizaje.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2849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64855" y="571656"/>
            <a:ext cx="36407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método científico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2413" y="1191538"/>
            <a:ext cx="67056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R" sz="2000" dirty="0"/>
              <a:t>Al inicio del siglo XVII</a:t>
            </a:r>
          </a:p>
          <a:p>
            <a:endParaRPr lang="es-PR" dirty="0"/>
          </a:p>
          <a:p>
            <a:endParaRPr lang="es-PR" dirty="0"/>
          </a:p>
          <a:p>
            <a:endParaRPr lang="es-PR" dirty="0"/>
          </a:p>
          <a:p>
            <a:endParaRPr lang="es-PR" dirty="0"/>
          </a:p>
          <a:p>
            <a:endParaRPr lang="es-PR" dirty="0"/>
          </a:p>
          <a:p>
            <a:endParaRPr lang="es-PR" dirty="0"/>
          </a:p>
          <a:p>
            <a:endParaRPr lang="es-PR" dirty="0"/>
          </a:p>
          <a:p>
            <a:endParaRPr lang="es-PR" dirty="0"/>
          </a:p>
          <a:p>
            <a:r>
              <a:rPr lang="es-PR" dirty="0"/>
              <a:t>    </a:t>
            </a:r>
            <a:r>
              <a:rPr lang="es-PR" sz="2000" dirty="0"/>
              <a:t>Francis Bacon</a:t>
            </a:r>
          </a:p>
          <a:p>
            <a:endParaRPr lang="es-PR" dirty="0"/>
          </a:p>
          <a:p>
            <a:endParaRPr lang="es-PR" dirty="0"/>
          </a:p>
          <a:p>
            <a:pPr algn="just"/>
            <a:r>
              <a:rPr lang="es-PR" sz="2000" dirty="0"/>
              <a:t>Sustituyeron la deducción y el pensamiento especulativo por la observación directa de los hechos utilizando el </a:t>
            </a:r>
            <a:r>
              <a:rPr lang="es-PR" sz="2000" b="1" dirty="0"/>
              <a:t>razonamiento inductivo.</a:t>
            </a:r>
          </a:p>
          <a:p>
            <a:pPr algn="just"/>
            <a:endParaRPr lang="es-PR" sz="2000" dirty="0"/>
          </a:p>
          <a:p>
            <a:endParaRPr lang="es-PR" dirty="0"/>
          </a:p>
          <a:p>
            <a:endParaRPr lang="es-PR" dirty="0"/>
          </a:p>
          <a:p>
            <a:endParaRPr lang="es-PR" dirty="0"/>
          </a:p>
        </p:txBody>
      </p:sp>
      <p:pic>
        <p:nvPicPr>
          <p:cNvPr id="5" name="8 Imagen" descr="francis bac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030462"/>
            <a:ext cx="1295400" cy="1295400"/>
          </a:xfrm>
          <a:prstGeom prst="rect">
            <a:avLst/>
          </a:prstGeom>
        </p:spPr>
      </p:pic>
      <p:pic>
        <p:nvPicPr>
          <p:cNvPr id="6" name="9 Imagen" descr="250px-Galileo_arp_300pi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0063" y="2065688"/>
            <a:ext cx="1130300" cy="13880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079762" y="3666302"/>
            <a:ext cx="10326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R" sz="2000" dirty="0"/>
              <a:t>Galileo</a:t>
            </a:r>
          </a:p>
        </p:txBody>
      </p:sp>
      <p:pic>
        <p:nvPicPr>
          <p:cNvPr id="8" name="10 Imagen" descr="GodfreyKneller-IsaacNewton-168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62426" y="2072722"/>
            <a:ext cx="1016000" cy="13946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62426" y="3680019"/>
            <a:ext cx="11990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R" sz="2000" dirty="0"/>
              <a:t>Newton</a:t>
            </a:r>
          </a:p>
        </p:txBody>
      </p:sp>
    </p:spTree>
    <p:extLst>
      <p:ext uri="{BB962C8B-B14F-4D97-AF65-F5344CB8AC3E}">
        <p14:creationId xmlns:p14="http://schemas.microsoft.com/office/powerpoint/2010/main" val="2189139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R" sz="3200" dirty="0"/>
              <a:t>El método científico</a:t>
            </a:r>
          </a:p>
        </p:txBody>
      </p:sp>
      <p:pic>
        <p:nvPicPr>
          <p:cNvPr id="4" name="3 Marcador de contenido" descr="000557211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00882" y="1825625"/>
            <a:ext cx="5742235" cy="435133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09800" y="501748"/>
            <a:ext cx="3595576" cy="457200"/>
          </a:xfrm>
        </p:spPr>
        <p:txBody>
          <a:bodyPr>
            <a:normAutofit fontScale="90000"/>
          </a:bodyPr>
          <a:lstStyle/>
          <a:p>
            <a:r>
              <a:rPr lang="es-PR" sz="3200" dirty="0"/>
              <a:t>  </a:t>
            </a:r>
            <a:r>
              <a:rPr lang="es-PR" sz="3600" dirty="0"/>
              <a:t>El problema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990600" y="501748"/>
            <a:ext cx="7479792" cy="58978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PR" sz="3600" dirty="0"/>
          </a:p>
          <a:p>
            <a:r>
              <a:rPr lang="es-PR" sz="3200" dirty="0"/>
              <a:t>Se requiere un observador que detecte una incongruencia entre lo observado con las teorías y modelos vigentes.</a:t>
            </a:r>
          </a:p>
          <a:p>
            <a:endParaRPr lang="es-PR" sz="3200" dirty="0"/>
          </a:p>
          <a:p>
            <a:r>
              <a:rPr lang="es-PR" sz="3200" dirty="0"/>
              <a:t>Einstein afirmaba que lo más importante en la investigación es “descubrir un buen problema”.</a:t>
            </a:r>
          </a:p>
          <a:p>
            <a:endParaRPr lang="es-PR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9841" y="322923"/>
            <a:ext cx="7886700" cy="1325563"/>
          </a:xfrm>
        </p:spPr>
        <p:txBody>
          <a:bodyPr>
            <a:normAutofit/>
          </a:bodyPr>
          <a:lstStyle/>
          <a:p>
            <a:r>
              <a:rPr lang="es-PR" sz="3200" dirty="0"/>
              <a:t>  </a:t>
            </a:r>
            <a:r>
              <a:rPr lang="es-PR" sz="3200" b="1" dirty="0"/>
              <a:t>Hipótesis </a:t>
            </a:r>
            <a:r>
              <a:rPr lang="es-PR" sz="3200" dirty="0"/>
              <a:t>                 		</a:t>
            </a:r>
            <a:r>
              <a:rPr lang="es-PR" sz="3200" b="1" dirty="0"/>
              <a:t>Las predicciones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57200" y="1904999"/>
            <a:ext cx="3868340" cy="4495801"/>
          </a:xfrm>
        </p:spPr>
        <p:txBody>
          <a:bodyPr>
            <a:normAutofit fontScale="70000" lnSpcReduction="20000"/>
          </a:bodyPr>
          <a:lstStyle/>
          <a:p>
            <a:r>
              <a:rPr lang="es-PR" sz="3400" dirty="0"/>
              <a:t>Es una </a:t>
            </a:r>
            <a:r>
              <a:rPr lang="es-PR" sz="3400" u="sng" dirty="0"/>
              <a:t>explicación tentativa </a:t>
            </a:r>
            <a:r>
              <a:rPr lang="es-PR" sz="3400" dirty="0"/>
              <a:t>de un fenómeno de la que se puede hacer una </a:t>
            </a:r>
            <a:r>
              <a:rPr lang="es-PR" sz="3400" u="sng" dirty="0"/>
              <a:t>predicción</a:t>
            </a:r>
            <a:r>
              <a:rPr lang="es-PR" sz="3400" dirty="0"/>
              <a:t>. Las hipótesis hay que probarlas</a:t>
            </a:r>
            <a:r>
              <a:rPr lang="en-US" sz="3400" dirty="0"/>
              <a:t>;</a:t>
            </a:r>
            <a:r>
              <a:rPr lang="es-PR" sz="3400" dirty="0"/>
              <a:t> es decir, deben ser sometidas a una prueba (</a:t>
            </a:r>
            <a:r>
              <a:rPr lang="es-PR" sz="3400" i="1" dirty="0"/>
              <a:t>test</a:t>
            </a:r>
            <a:r>
              <a:rPr lang="es-PR" sz="3400" dirty="0"/>
              <a:t>) para determinar si la explicación que se pretende hacer del fenómeno es cierta o no.</a:t>
            </a:r>
          </a:p>
          <a:p>
            <a:pPr>
              <a:buNone/>
            </a:pPr>
            <a:endParaRPr lang="es-PR" sz="3400" dirty="0"/>
          </a:p>
          <a:p>
            <a:r>
              <a:rPr lang="es-PR" sz="3400" dirty="0"/>
              <a:t>Normalmente se formulan mediante el razonamiento inductivo.</a:t>
            </a:r>
          </a:p>
          <a:p>
            <a:endParaRPr lang="es-P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573191" y="1929618"/>
            <a:ext cx="3887391" cy="4200525"/>
          </a:xfrm>
        </p:spPr>
        <p:txBody>
          <a:bodyPr>
            <a:noAutofit/>
          </a:bodyPr>
          <a:lstStyle/>
          <a:p>
            <a:r>
              <a:rPr lang="es-PR" sz="2800" dirty="0"/>
              <a:t>Hechos particulares que se deducen como consecuencia de alguna hipótesis. </a:t>
            </a:r>
          </a:p>
          <a:p>
            <a:pPr>
              <a:buNone/>
            </a:pPr>
            <a:endParaRPr lang="es-PR" sz="2800" dirty="0"/>
          </a:p>
          <a:p>
            <a:r>
              <a:rPr lang="es-PR" sz="2800" dirty="0"/>
              <a:t>Cada predicción correctamente formulada debe permitir su comprobación.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sz="4000" b="1" dirty="0"/>
              <a:t>Las ciencias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525963"/>
          </a:xfrm>
        </p:spPr>
        <p:txBody>
          <a:bodyPr/>
          <a:lstStyle/>
          <a:p>
            <a:pPr marL="0" indent="0">
              <a:buNone/>
            </a:pPr>
            <a:r>
              <a:rPr lang="es-PR" sz="3600" dirty="0"/>
              <a:t>Son un conjunto de conocimientos racionales, ciertos o probables, obtenidos metódicamente, sistematizados, verificables, que hacen referencia a objetos de una misma naturaleza o manifestaciones de un mismo fen</a:t>
            </a:r>
            <a:r>
              <a:rPr lang="es-ES" sz="3600" dirty="0" err="1"/>
              <a:t>ómeno</a:t>
            </a:r>
            <a:r>
              <a:rPr lang="es-PR" sz="3600" dirty="0"/>
              <a:t>.</a:t>
            </a:r>
          </a:p>
          <a:p>
            <a:endParaRPr lang="es-PR" dirty="0"/>
          </a:p>
          <a:p>
            <a:pPr>
              <a:buNone/>
            </a:pPr>
            <a:endParaRPr lang="es-P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R" sz="3600" b="1" dirty="0"/>
              <a:t>El test o prueba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629841" y="2133600"/>
            <a:ext cx="7599758" cy="3684588"/>
          </a:xfrm>
        </p:spPr>
        <p:txBody>
          <a:bodyPr>
            <a:noAutofit/>
          </a:bodyPr>
          <a:lstStyle/>
          <a:p>
            <a:r>
              <a:rPr lang="es-PR" sz="3600" dirty="0"/>
              <a:t>Es el procedimiento de observación o experimento necesario para comprobar la predicción. </a:t>
            </a:r>
          </a:p>
          <a:p>
            <a:endParaRPr lang="es-PR" sz="3600" dirty="0"/>
          </a:p>
          <a:p>
            <a:r>
              <a:rPr lang="es-PR" sz="3600" dirty="0"/>
              <a:t>Debe demostrar lo que la predicción anticipó, para resolver si dicha predicción era falsa o verdadera.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R" sz="4000" b="1" dirty="0"/>
              <a:t>Las evidencias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sz="2800" dirty="0"/>
              <a:t>Corresponden a los resultados que se obtienen del test aplicado.</a:t>
            </a:r>
          </a:p>
          <a:p>
            <a:pPr>
              <a:buNone/>
            </a:pPr>
            <a:endParaRPr lang="es-PR" sz="2800" dirty="0"/>
          </a:p>
          <a:p>
            <a:r>
              <a:rPr lang="es-PR" sz="2800" dirty="0"/>
              <a:t>Si toda la evidencia acumulada es </a:t>
            </a:r>
            <a:r>
              <a:rPr lang="es-PR" sz="2800" i="1" dirty="0"/>
              <a:t>positiva</a:t>
            </a:r>
            <a:r>
              <a:rPr lang="es-PR" sz="2800" dirty="0"/>
              <a:t>, termina por aceptarse la hipótesis que se investigaba.</a:t>
            </a:r>
          </a:p>
          <a:p>
            <a:pPr>
              <a:buNone/>
            </a:pPr>
            <a:endParaRPr lang="es-PR" sz="2800" dirty="0"/>
          </a:p>
          <a:p>
            <a:r>
              <a:rPr lang="es-PR" sz="2800" dirty="0"/>
              <a:t>Si la evidencia es </a:t>
            </a:r>
            <a:r>
              <a:rPr lang="es-PR" sz="2800" i="1" dirty="0"/>
              <a:t>negativa,</a:t>
            </a:r>
            <a:r>
              <a:rPr lang="es-PR" sz="2800" dirty="0"/>
              <a:t> se revisa el test o la predicción, o simplemente se demuestra que la hipótesis resultó ser falsa.</a:t>
            </a:r>
          </a:p>
          <a:p>
            <a:endParaRPr lang="es-PR" sz="2000" dirty="0"/>
          </a:p>
          <a:p>
            <a:endParaRPr lang="es-PR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273050"/>
            <a:ext cx="8991600" cy="1143000"/>
          </a:xfrm>
        </p:spPr>
        <p:txBody>
          <a:bodyPr>
            <a:normAutofit/>
          </a:bodyPr>
          <a:lstStyle/>
          <a:p>
            <a:r>
              <a:rPr lang="es-PR" sz="3200" dirty="0"/>
              <a:t> </a:t>
            </a:r>
            <a:r>
              <a:rPr lang="es-PR" sz="3200" b="1" dirty="0"/>
              <a:t>La nueva teoría          </a:t>
            </a:r>
            <a:r>
              <a:rPr lang="es-PR" sz="3200" dirty="0"/>
              <a:t>		</a:t>
            </a:r>
            <a:r>
              <a:rPr lang="es-PR" sz="3200" b="1" dirty="0"/>
              <a:t>Nuevas observaciones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152400" y="1676400"/>
            <a:ext cx="3868340" cy="3684588"/>
          </a:xfrm>
        </p:spPr>
        <p:txBody>
          <a:bodyPr>
            <a:normAutofit/>
          </a:bodyPr>
          <a:lstStyle/>
          <a:p>
            <a:r>
              <a:rPr lang="es-PR" sz="3200" dirty="0"/>
              <a:t>Cuando finalmente se acepta la veracidad de una hipótesis, se consideran nuevos modelos a partir de nuevas teorías .</a:t>
            </a:r>
          </a:p>
          <a:p>
            <a:pPr>
              <a:buNone/>
            </a:pPr>
            <a:endParaRPr lang="es-PR" sz="2000" dirty="0"/>
          </a:p>
          <a:p>
            <a:pPr>
              <a:buNone/>
            </a:pPr>
            <a:endParaRPr lang="es-PR" sz="2000" dirty="0"/>
          </a:p>
          <a:p>
            <a:endParaRPr lang="es-PR" sz="2000" dirty="0"/>
          </a:p>
          <a:p>
            <a:endParaRPr lang="es-PR" sz="20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887391" cy="3684588"/>
          </a:xfrm>
        </p:spPr>
        <p:txBody>
          <a:bodyPr>
            <a:normAutofit/>
          </a:bodyPr>
          <a:lstStyle/>
          <a:p>
            <a:r>
              <a:rPr lang="es-PR" sz="3200" dirty="0"/>
              <a:t>La aplicación de la nueva teoría a la realidad permite dar interpretaciones más ajustadas a los hechos que se van observando.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PR" sz="3600" b="1" dirty="0"/>
              <a:t>Las aplicaciones prácticas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sz="3600" dirty="0"/>
              <a:t>Después de algún tiempo, van surgiendo productos y procesos tecnológicos a partir de los nuevos descubrimientos científicos. </a:t>
            </a:r>
          </a:p>
          <a:p>
            <a:endParaRPr lang="es-PR" sz="2000" dirty="0"/>
          </a:p>
          <a:p>
            <a:endParaRPr lang="es-PR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295237"/>
              </p:ext>
            </p:extLst>
          </p:nvPr>
        </p:nvGraphicFramePr>
        <p:xfrm>
          <a:off x="304800" y="228600"/>
          <a:ext cx="8382000" cy="6288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0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95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R" sz="1600" dirty="0"/>
                        <a:t>Tecnología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641">
                <a:tc>
                  <a:txBody>
                    <a:bodyPr/>
                    <a:lstStyle/>
                    <a:p>
                      <a:r>
                        <a:rPr lang="es-ES" sz="2000" b="1" u="sng" dirty="0"/>
                        <a:t>Hacer ciencia es explicar</a:t>
                      </a:r>
                      <a:r>
                        <a:rPr lang="es-ES" sz="1750" b="1" u="sng" dirty="0"/>
                        <a:t>.</a:t>
                      </a:r>
                      <a:r>
                        <a:rPr lang="es-ES" sz="1750" dirty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u="sng" dirty="0"/>
                        <a:t>Hacer tecnología es producir</a:t>
                      </a:r>
                      <a:r>
                        <a:rPr lang="es-ES" sz="2000" b="1" dirty="0"/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83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50" dirty="0"/>
                        <a:t>La ciencia se expresa verbalmente, siendo los libros de texto y los artículos de revistas donde se acumula la información del trabajo científico.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50" dirty="0"/>
                        <a:t>La tecnología se expresa concretamente en la forma de objetos o procesos.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7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516">
                <a:tc>
                  <a:txBody>
                    <a:bodyPr/>
                    <a:lstStyle/>
                    <a:p>
                      <a:r>
                        <a:rPr lang="es-ES" sz="1750" dirty="0"/>
                        <a:t>La ciencia es esencialmente reduccionista, buscando el menor número posible de principios y la generalización más alta. (Ej. biología molecular).</a:t>
                      </a:r>
                    </a:p>
                    <a:p>
                      <a:endParaRPr lang="en-US" sz="17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50" dirty="0"/>
                        <a:t>La tecnología busca una multiplicidad de soluciones prácticas o la capacidad de reproducir un aparato.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8569">
                <a:tc>
                  <a:txBody>
                    <a:bodyPr/>
                    <a:lstStyle/>
                    <a:p>
                      <a:r>
                        <a:rPr lang="es-ES" sz="1750" dirty="0"/>
                        <a:t>La ciencia busca explicaciones abarcadoras para sucesos naturales y trata de mantenerse explicando estos sucesos.</a:t>
                      </a:r>
                    </a:p>
                    <a:p>
                      <a:endParaRPr lang="en-US" sz="17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50" dirty="0"/>
                        <a:t>La tecnología, es intervencionista y pone más énfasis sobre la predicción y el control que sobre la explicación de los fenómenos.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7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5712">
                <a:tc>
                  <a:txBody>
                    <a:bodyPr/>
                    <a:lstStyle/>
                    <a:p>
                      <a:r>
                        <a:rPr lang="es-ES" sz="1750" dirty="0"/>
                        <a:t>La</a:t>
                      </a:r>
                      <a:r>
                        <a:rPr lang="es-ES" sz="1750" baseline="0" dirty="0"/>
                        <a:t> ciencias procuran hacer</a:t>
                      </a:r>
                      <a:r>
                        <a:rPr lang="es-ES" sz="1750" dirty="0"/>
                        <a:t> descubrimentos</a:t>
                      </a:r>
                      <a:r>
                        <a:rPr lang="es-ES" sz="1750" baseline="0" dirty="0"/>
                        <a:t> para</a:t>
                      </a:r>
                      <a:r>
                        <a:rPr lang="es-ES" sz="1750" dirty="0"/>
                        <a:t> </a:t>
                      </a:r>
                      <a:r>
                        <a:rPr lang="es-ES" sz="1750"/>
                        <a:t>llegar al origen </a:t>
                      </a:r>
                      <a:r>
                        <a:rPr lang="es-ES" sz="1750" dirty="0"/>
                        <a:t>y las causas de los</a:t>
                      </a:r>
                      <a:r>
                        <a:rPr lang="es-ES" sz="1750" baseline="0" dirty="0"/>
                        <a:t> fenómenos</a:t>
                      </a:r>
                      <a:r>
                        <a:rPr lang="es-ES" sz="1750" dirty="0"/>
                        <a:t>. </a:t>
                      </a:r>
                      <a:endParaRPr lang="en-US" sz="17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750" dirty="0"/>
                        <a:t>La tecnología está dedicada a resolver problemas y a la toma de decisiones relacionadas con asuntos prácticos, sin importar si es o no posible una solución ideal.</a:t>
                      </a:r>
                      <a:endParaRPr lang="en-US" sz="17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6790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/>
              <a:t>Referencias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s-ES" sz="2300" dirty="0"/>
              <a:t>Labarca, A. (2016</a:t>
            </a:r>
            <a:r>
              <a:rPr lang="es-ES" sz="2300"/>
              <a:t>,   </a:t>
            </a:r>
            <a:r>
              <a:rPr lang="es-ES" sz="2300" dirty="0"/>
              <a:t>15). </a:t>
            </a:r>
            <a:r>
              <a:rPr lang="es-ES" sz="2300" i="1" dirty="0"/>
              <a:t>El Método</a:t>
            </a:r>
          </a:p>
          <a:p>
            <a:pPr marL="365760" lvl="1" indent="0">
              <a:buNone/>
            </a:pPr>
            <a:r>
              <a:rPr lang="es-ES" i="1" dirty="0"/>
              <a:t>Científico Aplicado a las Ciencias de la Educación</a:t>
            </a:r>
            <a:r>
              <a:rPr lang="es-ES" dirty="0"/>
              <a:t>. </a:t>
            </a:r>
            <a:r>
              <a:rPr lang="en-US" dirty="0"/>
              <a:t>Retrieved from http://www.sectormatematica.cl/pedagogia/21%20mie_modulo1.pdf</a:t>
            </a:r>
          </a:p>
          <a:p>
            <a:pPr marL="109728" indent="0">
              <a:buNone/>
            </a:pPr>
            <a:endParaRPr lang="pt-BR" dirty="0"/>
          </a:p>
          <a:p>
            <a:pPr marL="109728" indent="0">
              <a:buNone/>
            </a:pPr>
            <a:r>
              <a:rPr lang="es-ES" sz="2300" dirty="0"/>
              <a:t>Bunge, M. (2000). </a:t>
            </a:r>
            <a:r>
              <a:rPr lang="es-ES" sz="2300" i="1" dirty="0"/>
              <a:t>La Investigación Científica.</a:t>
            </a:r>
          </a:p>
          <a:p>
            <a:pPr marL="365760" lvl="1" indent="0">
              <a:buNone/>
            </a:pPr>
            <a:r>
              <a:rPr lang="es-ES" i="1" dirty="0"/>
              <a:t>Su Estrategia y Filosofía</a:t>
            </a:r>
            <a:r>
              <a:rPr lang="es-ES" dirty="0"/>
              <a:t>. Barcelona, España: Ariel.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>
            <a:noAutofit/>
          </a:bodyPr>
          <a:lstStyle/>
          <a:p>
            <a:r>
              <a:rPr lang="es-PR" sz="3600" dirty="0"/>
              <a:t>La relación de bidimensional de las ciencias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/>
          <a:lstStyle/>
          <a:p>
            <a:endParaRPr lang="es-PR" dirty="0"/>
          </a:p>
          <a:p>
            <a:pPr>
              <a:buNone/>
            </a:pPr>
            <a:r>
              <a:rPr lang="es-PR" dirty="0"/>
              <a:t>			</a:t>
            </a:r>
            <a:r>
              <a:rPr lang="es-PR" sz="3200" dirty="0"/>
              <a:t>Producto (información obtenida)</a:t>
            </a:r>
          </a:p>
          <a:p>
            <a:endParaRPr lang="es-PR" sz="2800" dirty="0"/>
          </a:p>
          <a:p>
            <a:r>
              <a:rPr lang="es-PR" sz="3200" dirty="0"/>
              <a:t>Ciencias</a:t>
            </a:r>
          </a:p>
          <a:p>
            <a:endParaRPr lang="es-PR" dirty="0"/>
          </a:p>
          <a:p>
            <a:endParaRPr lang="es-PR" dirty="0"/>
          </a:p>
          <a:p>
            <a:pPr>
              <a:buNone/>
            </a:pPr>
            <a:r>
              <a:rPr lang="es-PR" sz="2800" dirty="0"/>
              <a:t>			</a:t>
            </a:r>
            <a:r>
              <a:rPr lang="es-PR" sz="3200" dirty="0"/>
              <a:t>Proceso (procedimiento de investigación) 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 flipV="1">
            <a:off x="2590800" y="26670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2667000" y="34290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5638800" y="2743200"/>
            <a:ext cx="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 fontScale="90000"/>
          </a:bodyPr>
          <a:lstStyle/>
          <a:p>
            <a:r>
              <a:rPr lang="es-PR" sz="3200" dirty="0"/>
              <a:t>Las ciencias se pueden ver desde dos ángulos diferentes:</a:t>
            </a:r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28650" y="1295400"/>
            <a:ext cx="7886700" cy="5029199"/>
          </a:xfrm>
        </p:spPr>
        <p:txBody>
          <a:bodyPr>
            <a:noAutofit/>
          </a:bodyPr>
          <a:lstStyle/>
          <a:p>
            <a:r>
              <a:rPr lang="es-PR" sz="2200" dirty="0"/>
              <a:t>Como un almacén de datos.</a:t>
            </a:r>
          </a:p>
          <a:p>
            <a:pPr lvl="2">
              <a:buNone/>
            </a:pPr>
            <a:r>
              <a:rPr lang="es-PR" sz="2200" dirty="0"/>
              <a:t>	Volumen que se acumula producto de la investigación y que permite diversificar un área de conocimiento.</a:t>
            </a:r>
          </a:p>
          <a:p>
            <a:pPr lvl="2">
              <a:buNone/>
            </a:pPr>
            <a:r>
              <a:rPr lang="es-PR" sz="2200" dirty="0"/>
              <a:t>	Ej. La psicología se ha dividido en psicología del aprendizaje, psicología del aprendizaje escolar, trastornos del aprendizaje, etc.</a:t>
            </a:r>
          </a:p>
          <a:p>
            <a:pPr>
              <a:buNone/>
            </a:pPr>
            <a:endParaRPr lang="es-PR" sz="2200" dirty="0"/>
          </a:p>
          <a:p>
            <a:r>
              <a:rPr lang="es-PR" sz="2200" dirty="0"/>
              <a:t>Como un método para solucionar problemas.</a:t>
            </a:r>
          </a:p>
          <a:p>
            <a:pPr lvl="2">
              <a:buNone/>
            </a:pPr>
            <a:r>
              <a:rPr lang="es-PR" sz="2200" dirty="0"/>
              <a:t>	Los problemas científicos no se inventan, sino que se descubren a partir de las observaciones de algún investigador o grupo de investigadores.</a:t>
            </a:r>
          </a:p>
          <a:p>
            <a:pPr lvl="2">
              <a:buNone/>
            </a:pPr>
            <a:endParaRPr lang="es-PR" sz="2200" dirty="0"/>
          </a:p>
          <a:p>
            <a:pPr marL="12700" lvl="2" indent="0">
              <a:buNone/>
            </a:pPr>
            <a:r>
              <a:rPr lang="es-PR" sz="2200" dirty="0"/>
              <a:t>Los pasos que sigue la investigadora para resolver el problema que le preocupa se llama el Método Científico.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397691"/>
          </a:xfrm>
        </p:spPr>
        <p:txBody>
          <a:bodyPr/>
          <a:lstStyle/>
          <a:p>
            <a:pPr>
              <a:buNone/>
            </a:pPr>
            <a:r>
              <a:rPr lang="es-PR" dirty="0"/>
              <a:t>	</a:t>
            </a:r>
            <a:r>
              <a:rPr lang="es-ES" sz="2800" dirty="0"/>
              <a:t>Formas de adquirir conocimiento:</a:t>
            </a:r>
          </a:p>
          <a:p>
            <a:pPr>
              <a:buNone/>
            </a:pPr>
            <a:endParaRPr lang="es-ES" sz="2400" dirty="0"/>
          </a:p>
          <a:p>
            <a:pPr lvl="3"/>
            <a:r>
              <a:rPr lang="es-ES" sz="2800" dirty="0"/>
              <a:t>Principio de autoridad</a:t>
            </a:r>
          </a:p>
          <a:p>
            <a:pPr>
              <a:buNone/>
            </a:pPr>
            <a:endParaRPr lang="es-ES" sz="2800" dirty="0"/>
          </a:p>
          <a:p>
            <a:pPr lvl="3"/>
            <a:r>
              <a:rPr lang="es-ES" sz="2800" dirty="0"/>
              <a:t>Experiencia personal</a:t>
            </a:r>
          </a:p>
          <a:p>
            <a:pPr>
              <a:buNone/>
            </a:pPr>
            <a:endParaRPr lang="es-ES" sz="2800" dirty="0"/>
          </a:p>
          <a:p>
            <a:pPr lvl="3"/>
            <a:r>
              <a:rPr lang="es-ES" sz="2800" dirty="0"/>
              <a:t>Razonamiento deductivo</a:t>
            </a:r>
          </a:p>
          <a:p>
            <a:pPr>
              <a:buNone/>
            </a:pPr>
            <a:endParaRPr lang="es-ES" sz="2800" dirty="0"/>
          </a:p>
          <a:p>
            <a:pPr lvl="3"/>
            <a:r>
              <a:rPr lang="es-ES" sz="2800" dirty="0"/>
              <a:t>Razonamiento inductivo</a:t>
            </a:r>
          </a:p>
          <a:p>
            <a:pPr>
              <a:buNone/>
            </a:pPr>
            <a:endParaRPr lang="es-ES" sz="2800" dirty="0"/>
          </a:p>
          <a:p>
            <a:pPr lvl="3"/>
            <a:r>
              <a:rPr lang="es-ES" sz="2800" dirty="0"/>
              <a:t>El método científico</a:t>
            </a:r>
            <a:endParaRPr lang="es-P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28600"/>
            <a:ext cx="75438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3200" b="1" dirty="0">
              <a:latin typeface="+mj-lt"/>
              <a:ea typeface="Times New Roman" panose="02020603050405020304" pitchFamily="18" charset="0"/>
            </a:endParaRPr>
          </a:p>
          <a:p>
            <a:r>
              <a:rPr lang="es-ES" sz="3200" dirty="0">
                <a:latin typeface="+mj-lt"/>
                <a:ea typeface="Times New Roman" panose="02020603050405020304" pitchFamily="18" charset="0"/>
              </a:rPr>
              <a:t>Mediante</a:t>
            </a:r>
            <a:r>
              <a:rPr lang="es-ES" sz="3200" b="1" dirty="0">
                <a:latin typeface="+mj-lt"/>
                <a:ea typeface="Times New Roman" panose="02020603050405020304" pitchFamily="18" charset="0"/>
              </a:rPr>
              <a:t> el razonamiento inductivo</a:t>
            </a:r>
            <a:r>
              <a:rPr lang="es-ES" sz="3200" dirty="0">
                <a:latin typeface="+mj-lt"/>
                <a:ea typeface="Times New Roman" panose="02020603050405020304" pitchFamily="18" charset="0"/>
              </a:rPr>
              <a:t>  tomamos dos o más premisas particulares, para obtener como conclusión una premisa general. </a:t>
            </a:r>
            <a:r>
              <a:rPr lang="es-ES" sz="3200" dirty="0">
                <a:latin typeface="+mj-lt"/>
              </a:rPr>
              <a:t>Es el tipo de razonamiento que utilizamos cuando se hacen pruebas científicas o demostraciones matemáticas.  </a:t>
            </a:r>
            <a:r>
              <a:rPr lang="es-ES" sz="3200" u="sng" dirty="0">
                <a:latin typeface="+mj-lt"/>
              </a:rPr>
              <a:t>Va de lo específico a lo general</a:t>
            </a:r>
            <a:r>
              <a:rPr lang="es-ES" sz="3200" dirty="0">
                <a:latin typeface="+mj-lt"/>
              </a:rPr>
              <a:t>.</a:t>
            </a:r>
            <a:br>
              <a:rPr lang="es-ES" sz="2400" dirty="0"/>
            </a:br>
            <a:br>
              <a:rPr lang="es-ES" sz="2400" dirty="0"/>
            </a:br>
            <a:br>
              <a:rPr lang="es-E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275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74345"/>
            <a:ext cx="7620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/>
              <a:t>Un ejemplo del razonamiento inductivo:</a:t>
            </a:r>
          </a:p>
          <a:p>
            <a:pPr indent="12700"/>
            <a:br>
              <a:rPr lang="es-ES" sz="3200" dirty="0"/>
            </a:br>
            <a:r>
              <a:rPr lang="es-ES" sz="3200" dirty="0"/>
              <a:t>Premisa: Mi automóvil está hecho de hierro.</a:t>
            </a:r>
            <a:br>
              <a:rPr lang="es-ES" sz="3200" dirty="0"/>
            </a:br>
            <a:r>
              <a:rPr lang="es-ES" sz="3200" dirty="0"/>
              <a:t>Premisa: El automóvil de Alberto está hecho</a:t>
            </a:r>
          </a:p>
          <a:p>
            <a:pPr indent="1549400">
              <a:tabLst>
                <a:tab pos="1511300" algn="l"/>
              </a:tabLst>
            </a:pPr>
            <a:r>
              <a:rPr lang="es-ES" sz="3200" dirty="0"/>
              <a:t>de hierro.</a:t>
            </a:r>
            <a:br>
              <a:rPr lang="es-ES" sz="3200" dirty="0"/>
            </a:br>
            <a:r>
              <a:rPr lang="es-ES" sz="3200" dirty="0"/>
              <a:t>Premisa: El automóvil de Gloria está hecho 		de hierro.</a:t>
            </a:r>
          </a:p>
          <a:p>
            <a:pPr indent="1549400">
              <a:tabLst>
                <a:tab pos="1511300" algn="l"/>
              </a:tabLst>
            </a:pPr>
            <a:br>
              <a:rPr lang="es-ES" sz="3200" dirty="0"/>
            </a:br>
            <a:r>
              <a:rPr lang="es-ES" sz="3200" dirty="0"/>
              <a:t>Conclusión: todos los automóviles están hechos de hierro.</a:t>
            </a:r>
          </a:p>
        </p:txBody>
      </p:sp>
    </p:spTree>
    <p:extLst>
      <p:ext uri="{BB962C8B-B14F-4D97-AF65-F5344CB8AC3E}">
        <p14:creationId xmlns:p14="http://schemas.microsoft.com/office/powerpoint/2010/main" val="2486490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609600"/>
            <a:ext cx="7162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Otro ejemplo de razonamiento inductivo:</a:t>
            </a:r>
          </a:p>
          <a:p>
            <a:endParaRPr lang="es-ES" sz="2400" dirty="0"/>
          </a:p>
          <a:p>
            <a:r>
              <a:rPr lang="es-ES" sz="2400" dirty="0"/>
              <a:t>Premisa 1: Los pacientes que presentan repetidamente niveles altos de glucosa en la sangre, y que son diagnosticados con diabetes tipo 2, tienen deficiencias en la producción de insulina en el páncreas.</a:t>
            </a:r>
          </a:p>
          <a:p>
            <a:br>
              <a:rPr lang="es-ES" sz="2400" dirty="0"/>
            </a:br>
            <a:r>
              <a:rPr lang="es-ES" sz="2400" dirty="0"/>
              <a:t>Premisa 2: Las personas que no tienen diabetes presentan repetidamente niveles normales de azúcar en sangre y no tienen deficiencias en la producción de insulina en el páncreas .</a:t>
            </a:r>
          </a:p>
          <a:p>
            <a:br>
              <a:rPr lang="es-ES" sz="2400" dirty="0"/>
            </a:br>
            <a:r>
              <a:rPr lang="es-ES" sz="2400" u="sng" dirty="0"/>
              <a:t>Conclusión</a:t>
            </a:r>
            <a:r>
              <a:rPr lang="es-ES" sz="2400" dirty="0"/>
              <a:t>: Las personas con deficiencias de producción de insulina en el páncreas tienen diabetes.</a:t>
            </a:r>
          </a:p>
        </p:txBody>
      </p:sp>
    </p:spTree>
    <p:extLst>
      <p:ext uri="{BB962C8B-B14F-4D97-AF65-F5344CB8AC3E}">
        <p14:creationId xmlns:p14="http://schemas.microsoft.com/office/powerpoint/2010/main" val="3794769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143000"/>
            <a:ext cx="76962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/>
              <a:t>El razonamiento DEDUCTIVO </a:t>
            </a:r>
            <a:r>
              <a:rPr lang="es-ES" sz="3200" dirty="0"/>
              <a:t>es el que compara premisas universales (generales) entre sí, para sacar una conclusión particular (específica). </a:t>
            </a:r>
            <a:r>
              <a:rPr lang="es-ES" sz="3200" u="sng" dirty="0"/>
              <a:t>Va de los general a lo específico</a:t>
            </a:r>
            <a:r>
              <a:rPr lang="es-ES" sz="3200" dirty="0"/>
              <a:t>.</a:t>
            </a:r>
            <a:br>
              <a:rPr lang="es-ES" sz="3200" dirty="0"/>
            </a:b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4466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</TotalTime>
  <Words>999</Words>
  <Application>Microsoft Macintosh PowerPoint</Application>
  <PresentationFormat>On-screen Show (4:3)</PresentationFormat>
  <Paragraphs>174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TEMA 2 El Método Científico </vt:lpstr>
      <vt:lpstr>Las ciencias</vt:lpstr>
      <vt:lpstr>La relación de bidimensional de las ciencias</vt:lpstr>
      <vt:lpstr>Las ciencias se pueden ver desde dos ángulos diferentes: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El principio de la autoridad</vt:lpstr>
      <vt:lpstr>La experiencia personal   </vt:lpstr>
      <vt:lpstr>La inducción</vt:lpstr>
      <vt:lpstr>PowerPoint Presentation</vt:lpstr>
      <vt:lpstr>PowerPoint Presentation</vt:lpstr>
      <vt:lpstr>El método científico</vt:lpstr>
      <vt:lpstr>  El problema</vt:lpstr>
      <vt:lpstr>  Hipótesis                    Las predicciones</vt:lpstr>
      <vt:lpstr>El test o prueba</vt:lpstr>
      <vt:lpstr>Las evidencias</vt:lpstr>
      <vt:lpstr> La nueva teoría            Nuevas observaciones</vt:lpstr>
      <vt:lpstr>Las aplicaciones prácticas</vt:lpstr>
      <vt:lpstr>PowerPoint Presentation</vt:lpstr>
      <vt:lpstr>Referencias</vt:lpstr>
    </vt:vector>
  </TitlesOfParts>
  <Company>Toshiba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Método Científico Módulo 1</dc:title>
  <dc:creator>jenniffer</dc:creator>
  <cp:lastModifiedBy>Pedro  Rivera Villegas</cp:lastModifiedBy>
  <cp:revision>101</cp:revision>
  <dcterms:created xsi:type="dcterms:W3CDTF">2013-03-23T13:53:58Z</dcterms:created>
  <dcterms:modified xsi:type="dcterms:W3CDTF">2018-03-21T14:10:04Z</dcterms:modified>
</cp:coreProperties>
</file>