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0" r:id="rId2"/>
    <p:sldId id="273" r:id="rId3"/>
    <p:sldId id="274" r:id="rId4"/>
    <p:sldId id="275" r:id="rId5"/>
    <p:sldId id="277" r:id="rId6"/>
    <p:sldId id="278" r:id="rId7"/>
    <p:sldId id="284" r:id="rId8"/>
    <p:sldId id="279" r:id="rId9"/>
    <p:sldId id="285" r:id="rId10"/>
    <p:sldId id="280" r:id="rId11"/>
    <p:sldId id="281" r:id="rId12"/>
    <p:sldId id="293" r:id="rId13"/>
    <p:sldId id="294" r:id="rId14"/>
    <p:sldId id="286" r:id="rId15"/>
    <p:sldId id="288" r:id="rId16"/>
    <p:sldId id="289" r:id="rId17"/>
    <p:sldId id="259" r:id="rId18"/>
    <p:sldId id="260" r:id="rId19"/>
    <p:sldId id="261" r:id="rId20"/>
    <p:sldId id="262" r:id="rId21"/>
    <p:sldId id="290" r:id="rId22"/>
    <p:sldId id="29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8"/>
  </p:normalViewPr>
  <p:slideViewPr>
    <p:cSldViewPr snapToObjects="1">
      <p:cViewPr varScale="1">
        <p:scale>
          <a:sx n="89" d="100"/>
          <a:sy n="89" d="100"/>
        </p:scale>
        <p:origin x="800" y="1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85FB5A-6005-47BE-8F27-437256EC6570}" type="doc">
      <dgm:prSet loTypeId="urn:microsoft.com/office/officeart/2005/8/layout/hProcess3" loCatId="process" qsTypeId="urn:microsoft.com/office/officeart/2005/8/quickstyle/3d2" qsCatId="3D" csTypeId="urn:microsoft.com/office/officeart/2005/8/colors/accent1_2" csCatId="accent1" phldr="1"/>
      <dgm:spPr/>
    </dgm:pt>
    <dgm:pt modelId="{418C7EA1-3BE8-41E5-A4EA-67F4D1B4615D}">
      <dgm:prSet phldrT="[Texto]"/>
      <dgm:spPr/>
      <dgm:t>
        <a:bodyPr/>
        <a:lstStyle/>
        <a:p>
          <a:r>
            <a:rPr lang="es-US" dirty="0"/>
            <a:t>La predicción se cumple</a:t>
          </a:r>
          <a:endParaRPr lang="es-ES" dirty="0"/>
        </a:p>
      </dgm:t>
    </dgm:pt>
    <dgm:pt modelId="{AB944E6C-DFC7-4584-BE06-508035F9C76D}" type="parTrans" cxnId="{1AA51A9E-BCA4-486C-8EE5-87D9B18E2799}">
      <dgm:prSet/>
      <dgm:spPr/>
      <dgm:t>
        <a:bodyPr/>
        <a:lstStyle/>
        <a:p>
          <a:endParaRPr lang="es-ES"/>
        </a:p>
      </dgm:t>
    </dgm:pt>
    <dgm:pt modelId="{34F7BA8B-63BD-48B7-A5FB-8B3E9B643516}" type="sibTrans" cxnId="{1AA51A9E-BCA4-486C-8EE5-87D9B18E2799}">
      <dgm:prSet/>
      <dgm:spPr/>
      <dgm:t>
        <a:bodyPr/>
        <a:lstStyle/>
        <a:p>
          <a:endParaRPr lang="es-ES"/>
        </a:p>
      </dgm:t>
    </dgm:pt>
    <dgm:pt modelId="{F052BC99-9C07-44DE-88F4-4F0892C2ABFC}">
      <dgm:prSet phldrT="[Texto]"/>
      <dgm:spPr/>
      <dgm:t>
        <a:bodyPr/>
        <a:lstStyle/>
        <a:p>
          <a:r>
            <a:rPr lang="es-US" dirty="0"/>
            <a:t>entonces</a:t>
          </a:r>
          <a:endParaRPr lang="es-ES" dirty="0"/>
        </a:p>
      </dgm:t>
    </dgm:pt>
    <dgm:pt modelId="{80AB0A68-1063-4EF4-A581-CFF442C3EA12}" type="parTrans" cxnId="{1E231BD0-CDDC-4AB1-A5A5-87C803A7D609}">
      <dgm:prSet/>
      <dgm:spPr/>
      <dgm:t>
        <a:bodyPr/>
        <a:lstStyle/>
        <a:p>
          <a:endParaRPr lang="es-ES"/>
        </a:p>
      </dgm:t>
    </dgm:pt>
    <dgm:pt modelId="{ACB843F5-7D61-4B77-9D14-201B971D2CAC}" type="sibTrans" cxnId="{1E231BD0-CDDC-4AB1-A5A5-87C803A7D609}">
      <dgm:prSet/>
      <dgm:spPr/>
      <dgm:t>
        <a:bodyPr/>
        <a:lstStyle/>
        <a:p>
          <a:endParaRPr lang="es-ES"/>
        </a:p>
      </dgm:t>
    </dgm:pt>
    <dgm:pt modelId="{8E226DE2-1B32-4EA4-989C-9DACFBA116CB}">
      <dgm:prSet phldrT="[Texto]"/>
      <dgm:spPr/>
      <dgm:t>
        <a:bodyPr/>
        <a:lstStyle/>
        <a:p>
          <a:r>
            <a:rPr lang="es-US" dirty="0"/>
            <a:t>Hipótesis funciona</a:t>
          </a:r>
          <a:endParaRPr lang="es-ES" dirty="0"/>
        </a:p>
      </dgm:t>
    </dgm:pt>
    <dgm:pt modelId="{FAA0D30C-E1C2-47F5-9728-741F111ABA9F}" type="parTrans" cxnId="{0C3A7885-7684-4954-BD24-FDD1F93F131D}">
      <dgm:prSet/>
      <dgm:spPr/>
      <dgm:t>
        <a:bodyPr/>
        <a:lstStyle/>
        <a:p>
          <a:endParaRPr lang="es-ES"/>
        </a:p>
      </dgm:t>
    </dgm:pt>
    <dgm:pt modelId="{16259DDC-8B12-4D9A-B5F0-5B088AB390DE}" type="sibTrans" cxnId="{0C3A7885-7684-4954-BD24-FDD1F93F131D}">
      <dgm:prSet/>
      <dgm:spPr/>
      <dgm:t>
        <a:bodyPr/>
        <a:lstStyle/>
        <a:p>
          <a:endParaRPr lang="es-ES"/>
        </a:p>
      </dgm:t>
    </dgm:pt>
    <dgm:pt modelId="{A4F430DC-BBF1-4556-BAA5-4C56ED670A13}">
      <dgm:prSet/>
      <dgm:spPr/>
      <dgm:t>
        <a:bodyPr/>
        <a:lstStyle/>
        <a:p>
          <a:r>
            <a:rPr lang="es-US" dirty="0"/>
            <a:t>si</a:t>
          </a:r>
          <a:endParaRPr lang="es-ES" dirty="0"/>
        </a:p>
      </dgm:t>
    </dgm:pt>
    <dgm:pt modelId="{F8A7E45B-ABC5-4393-85C0-896B304675C6}" type="parTrans" cxnId="{2210331E-3EE6-48A5-82EB-0B709C044711}">
      <dgm:prSet/>
      <dgm:spPr/>
      <dgm:t>
        <a:bodyPr/>
        <a:lstStyle/>
        <a:p>
          <a:endParaRPr lang="es-ES"/>
        </a:p>
      </dgm:t>
    </dgm:pt>
    <dgm:pt modelId="{79E11C66-8848-4DC9-A5A9-4E45A28185A4}" type="sibTrans" cxnId="{2210331E-3EE6-48A5-82EB-0B709C044711}">
      <dgm:prSet/>
      <dgm:spPr/>
      <dgm:t>
        <a:bodyPr/>
        <a:lstStyle/>
        <a:p>
          <a:endParaRPr lang="es-ES"/>
        </a:p>
      </dgm:t>
    </dgm:pt>
    <dgm:pt modelId="{A9BE3213-D8BB-4EB4-9984-DE02503FE6D4}" type="pres">
      <dgm:prSet presAssocID="{EC85FB5A-6005-47BE-8F27-437256EC6570}" presName="Name0" presStyleCnt="0">
        <dgm:presLayoutVars>
          <dgm:dir/>
          <dgm:animLvl val="lvl"/>
          <dgm:resizeHandles val="exact"/>
        </dgm:presLayoutVars>
      </dgm:prSet>
      <dgm:spPr/>
    </dgm:pt>
    <dgm:pt modelId="{85D3F90F-2253-4B01-BB98-BB6256FF71CD}" type="pres">
      <dgm:prSet presAssocID="{EC85FB5A-6005-47BE-8F27-437256EC6570}" presName="dummy" presStyleCnt="0"/>
      <dgm:spPr/>
    </dgm:pt>
    <dgm:pt modelId="{487B714A-1CEE-495A-ABF9-2A7108DDEF1E}" type="pres">
      <dgm:prSet presAssocID="{EC85FB5A-6005-47BE-8F27-437256EC6570}" presName="linH" presStyleCnt="0"/>
      <dgm:spPr/>
    </dgm:pt>
    <dgm:pt modelId="{0A2FC587-DF15-4672-9423-066B5D30C391}" type="pres">
      <dgm:prSet presAssocID="{EC85FB5A-6005-47BE-8F27-437256EC6570}" presName="padding1" presStyleCnt="0"/>
      <dgm:spPr/>
    </dgm:pt>
    <dgm:pt modelId="{5A074AF4-9EC8-452B-A438-5120D04A98A2}" type="pres">
      <dgm:prSet presAssocID="{A4F430DC-BBF1-4556-BAA5-4C56ED670A13}" presName="linV" presStyleCnt="0"/>
      <dgm:spPr/>
    </dgm:pt>
    <dgm:pt modelId="{66215CBC-F08B-4B00-9CF2-2E24C8FCE71A}" type="pres">
      <dgm:prSet presAssocID="{A4F430DC-BBF1-4556-BAA5-4C56ED670A13}" presName="spVertical1" presStyleCnt="0"/>
      <dgm:spPr/>
    </dgm:pt>
    <dgm:pt modelId="{DBF24DD7-F6BE-4E21-A578-0045647075D9}" type="pres">
      <dgm:prSet presAssocID="{A4F430DC-BBF1-4556-BAA5-4C56ED670A13}" presName="parTx" presStyleLbl="revTx" presStyleIdx="0" presStyleCnt="4" custLinFactNeighborX="-33963" custLinFactNeighborY="72416">
        <dgm:presLayoutVars>
          <dgm:chMax val="0"/>
          <dgm:chPref val="0"/>
          <dgm:bulletEnabled val="1"/>
        </dgm:presLayoutVars>
      </dgm:prSet>
      <dgm:spPr/>
    </dgm:pt>
    <dgm:pt modelId="{ED321F6E-4DEB-4938-80B4-A826F92518BE}" type="pres">
      <dgm:prSet presAssocID="{A4F430DC-BBF1-4556-BAA5-4C56ED670A13}" presName="spVertical2" presStyleCnt="0"/>
      <dgm:spPr/>
    </dgm:pt>
    <dgm:pt modelId="{D0F5276D-3B8C-4751-9AE8-DF9B47764D99}" type="pres">
      <dgm:prSet presAssocID="{A4F430DC-BBF1-4556-BAA5-4C56ED670A13}" presName="spVertical3" presStyleCnt="0"/>
      <dgm:spPr/>
    </dgm:pt>
    <dgm:pt modelId="{1C76BBFF-46CC-41F1-A0F2-F76E5C956665}" type="pres">
      <dgm:prSet presAssocID="{79E11C66-8848-4DC9-A5A9-4E45A28185A4}" presName="space" presStyleCnt="0"/>
      <dgm:spPr/>
    </dgm:pt>
    <dgm:pt modelId="{05B26A5E-83C2-40F4-A474-1AE86ECBB256}" type="pres">
      <dgm:prSet presAssocID="{418C7EA1-3BE8-41E5-A4EA-67F4D1B4615D}" presName="linV" presStyleCnt="0"/>
      <dgm:spPr/>
    </dgm:pt>
    <dgm:pt modelId="{F1201FE0-CD09-4127-BC79-028981F72A07}" type="pres">
      <dgm:prSet presAssocID="{418C7EA1-3BE8-41E5-A4EA-67F4D1B4615D}" presName="spVertical1" presStyleCnt="0"/>
      <dgm:spPr/>
    </dgm:pt>
    <dgm:pt modelId="{366E9FF5-EDDC-4B37-91BD-0E22DCA1CBDC}" type="pres">
      <dgm:prSet presAssocID="{418C7EA1-3BE8-41E5-A4EA-67F4D1B4615D}" presName="parTx" presStyleLbl="revTx" presStyleIdx="1" presStyleCnt="4" custLinFactY="89401" custLinFactNeighborX="-31133" custLinFactNeighborY="100000">
        <dgm:presLayoutVars>
          <dgm:chMax val="0"/>
          <dgm:chPref val="0"/>
          <dgm:bulletEnabled val="1"/>
        </dgm:presLayoutVars>
      </dgm:prSet>
      <dgm:spPr/>
    </dgm:pt>
    <dgm:pt modelId="{4BDCCD0F-ED22-44B4-93CA-9A894393CCF2}" type="pres">
      <dgm:prSet presAssocID="{418C7EA1-3BE8-41E5-A4EA-67F4D1B4615D}" presName="spVertical2" presStyleCnt="0"/>
      <dgm:spPr/>
    </dgm:pt>
    <dgm:pt modelId="{FA4613B8-28EF-47FA-9553-D27F5EE53C4D}" type="pres">
      <dgm:prSet presAssocID="{418C7EA1-3BE8-41E5-A4EA-67F4D1B4615D}" presName="spVertical3" presStyleCnt="0"/>
      <dgm:spPr/>
    </dgm:pt>
    <dgm:pt modelId="{D65EDFA2-72F3-4278-9D37-D682FF50AD53}" type="pres">
      <dgm:prSet presAssocID="{34F7BA8B-63BD-48B7-A5FB-8B3E9B643516}" presName="space" presStyleCnt="0"/>
      <dgm:spPr/>
    </dgm:pt>
    <dgm:pt modelId="{4AFEFC32-5150-471D-A9AE-37443030C440}" type="pres">
      <dgm:prSet presAssocID="{F052BC99-9C07-44DE-88F4-4F0892C2ABFC}" presName="linV" presStyleCnt="0"/>
      <dgm:spPr/>
    </dgm:pt>
    <dgm:pt modelId="{0AF9AED0-F57A-426D-A99F-DCD846DEF765}" type="pres">
      <dgm:prSet presAssocID="{F052BC99-9C07-44DE-88F4-4F0892C2ABFC}" presName="spVertical1" presStyleCnt="0"/>
      <dgm:spPr/>
    </dgm:pt>
    <dgm:pt modelId="{EB40841D-13FE-49B7-B7C2-613BA52BD868}" type="pres">
      <dgm:prSet presAssocID="{F052BC99-9C07-44DE-88F4-4F0892C2ABFC}" presName="parTx" presStyleLbl="revTx" presStyleIdx="2" presStyleCnt="4" custLinFactY="24227" custLinFactNeighborX="-18868" custLinFactNeighborY="100000">
        <dgm:presLayoutVars>
          <dgm:chMax val="0"/>
          <dgm:chPref val="0"/>
          <dgm:bulletEnabled val="1"/>
        </dgm:presLayoutVars>
      </dgm:prSet>
      <dgm:spPr/>
    </dgm:pt>
    <dgm:pt modelId="{86C4D6AE-A3CA-4E52-B3F1-072C0B9F8D46}" type="pres">
      <dgm:prSet presAssocID="{F052BC99-9C07-44DE-88F4-4F0892C2ABFC}" presName="spVertical2" presStyleCnt="0"/>
      <dgm:spPr/>
    </dgm:pt>
    <dgm:pt modelId="{1FF7FBB9-B534-474A-89C6-6DEF72360E05}" type="pres">
      <dgm:prSet presAssocID="{F052BC99-9C07-44DE-88F4-4F0892C2ABFC}" presName="spVertical3" presStyleCnt="0"/>
      <dgm:spPr/>
    </dgm:pt>
    <dgm:pt modelId="{6C01D088-5131-4790-9E56-F45420D24944}" type="pres">
      <dgm:prSet presAssocID="{ACB843F5-7D61-4B77-9D14-201B971D2CAC}" presName="space" presStyleCnt="0"/>
      <dgm:spPr/>
    </dgm:pt>
    <dgm:pt modelId="{2BA5B344-6ADB-47B9-8CA5-4E82D153782A}" type="pres">
      <dgm:prSet presAssocID="{8E226DE2-1B32-4EA4-989C-9DACFBA116CB}" presName="linV" presStyleCnt="0"/>
      <dgm:spPr/>
    </dgm:pt>
    <dgm:pt modelId="{B190E7CE-7442-4305-A572-1496D38F3CF1}" type="pres">
      <dgm:prSet presAssocID="{8E226DE2-1B32-4EA4-989C-9DACFBA116CB}" presName="spVertical1" presStyleCnt="0"/>
      <dgm:spPr/>
    </dgm:pt>
    <dgm:pt modelId="{FA35974F-D405-4FB5-AA27-3BCB2AB1AA1A}" type="pres">
      <dgm:prSet presAssocID="{8E226DE2-1B32-4EA4-989C-9DACFBA116CB}" presName="parTx" presStyleLbl="revTx" presStyleIdx="3" presStyleCnt="4" custLinFactY="85780" custLinFactNeighborX="-2830" custLinFactNeighborY="100000">
        <dgm:presLayoutVars>
          <dgm:chMax val="0"/>
          <dgm:chPref val="0"/>
          <dgm:bulletEnabled val="1"/>
        </dgm:presLayoutVars>
      </dgm:prSet>
      <dgm:spPr/>
    </dgm:pt>
    <dgm:pt modelId="{01E935DB-78B5-4518-9A19-AB7CCC5F6327}" type="pres">
      <dgm:prSet presAssocID="{8E226DE2-1B32-4EA4-989C-9DACFBA116CB}" presName="spVertical2" presStyleCnt="0"/>
      <dgm:spPr/>
    </dgm:pt>
    <dgm:pt modelId="{E03D530E-FBE2-49EC-AD4D-491F5173F5F1}" type="pres">
      <dgm:prSet presAssocID="{8E226DE2-1B32-4EA4-989C-9DACFBA116CB}" presName="spVertical3" presStyleCnt="0"/>
      <dgm:spPr/>
    </dgm:pt>
    <dgm:pt modelId="{E5330780-CACF-4ED9-AD95-1E095A4362F7}" type="pres">
      <dgm:prSet presAssocID="{EC85FB5A-6005-47BE-8F27-437256EC6570}" presName="padding2" presStyleCnt="0"/>
      <dgm:spPr/>
    </dgm:pt>
    <dgm:pt modelId="{E7AD5392-C769-4F2D-B87A-2446A0F23C89}" type="pres">
      <dgm:prSet presAssocID="{EC85FB5A-6005-47BE-8F27-437256EC6570}" presName="negArrow" presStyleCnt="0"/>
      <dgm:spPr/>
    </dgm:pt>
    <dgm:pt modelId="{061559B7-3848-4768-92AD-EBFF8BBA45F4}" type="pres">
      <dgm:prSet presAssocID="{EC85FB5A-6005-47BE-8F27-437256EC6570}" presName="backgroundArrow" presStyleLbl="node1" presStyleIdx="0" presStyleCnt="1" custScaleY="196171" custLinFactNeighborX="-7892" custLinFactNeighborY="-15992"/>
      <dgm:spPr>
        <a:pattFill prst="pct5">
          <a:fgClr>
            <a:schemeClr val="accent1"/>
          </a:fgClr>
          <a:bgClr>
            <a:schemeClr val="bg1"/>
          </a:bgClr>
        </a:pattFill>
      </dgm:spPr>
    </dgm:pt>
  </dgm:ptLst>
  <dgm:cxnLst>
    <dgm:cxn modelId="{7092730C-96C8-4B31-940F-66043888CA40}" type="presOf" srcId="{418C7EA1-3BE8-41E5-A4EA-67F4D1B4615D}" destId="{366E9FF5-EDDC-4B37-91BD-0E22DCA1CBDC}" srcOrd="0" destOrd="0" presId="urn:microsoft.com/office/officeart/2005/8/layout/hProcess3"/>
    <dgm:cxn modelId="{2210331E-3EE6-48A5-82EB-0B709C044711}" srcId="{EC85FB5A-6005-47BE-8F27-437256EC6570}" destId="{A4F430DC-BBF1-4556-BAA5-4C56ED670A13}" srcOrd="0" destOrd="0" parTransId="{F8A7E45B-ABC5-4393-85C0-896B304675C6}" sibTransId="{79E11C66-8848-4DC9-A5A9-4E45A28185A4}"/>
    <dgm:cxn modelId="{776B8135-5E08-415D-91FC-3C693A7C70E5}" type="presOf" srcId="{8E226DE2-1B32-4EA4-989C-9DACFBA116CB}" destId="{FA35974F-D405-4FB5-AA27-3BCB2AB1AA1A}" srcOrd="0" destOrd="0" presId="urn:microsoft.com/office/officeart/2005/8/layout/hProcess3"/>
    <dgm:cxn modelId="{D7046556-473A-473C-843E-83138039BE51}" type="presOf" srcId="{F052BC99-9C07-44DE-88F4-4F0892C2ABFC}" destId="{EB40841D-13FE-49B7-B7C2-613BA52BD868}" srcOrd="0" destOrd="0" presId="urn:microsoft.com/office/officeart/2005/8/layout/hProcess3"/>
    <dgm:cxn modelId="{0C3A7885-7684-4954-BD24-FDD1F93F131D}" srcId="{EC85FB5A-6005-47BE-8F27-437256EC6570}" destId="{8E226DE2-1B32-4EA4-989C-9DACFBA116CB}" srcOrd="3" destOrd="0" parTransId="{FAA0D30C-E1C2-47F5-9728-741F111ABA9F}" sibTransId="{16259DDC-8B12-4D9A-B5F0-5B088AB390DE}"/>
    <dgm:cxn modelId="{1AA51A9E-BCA4-486C-8EE5-87D9B18E2799}" srcId="{EC85FB5A-6005-47BE-8F27-437256EC6570}" destId="{418C7EA1-3BE8-41E5-A4EA-67F4D1B4615D}" srcOrd="1" destOrd="0" parTransId="{AB944E6C-DFC7-4584-BE06-508035F9C76D}" sibTransId="{34F7BA8B-63BD-48B7-A5FB-8B3E9B643516}"/>
    <dgm:cxn modelId="{13F845CC-13B9-4A23-BEB5-FAD4A49C7399}" type="presOf" srcId="{EC85FB5A-6005-47BE-8F27-437256EC6570}" destId="{A9BE3213-D8BB-4EB4-9984-DE02503FE6D4}" srcOrd="0" destOrd="0" presId="urn:microsoft.com/office/officeart/2005/8/layout/hProcess3"/>
    <dgm:cxn modelId="{1E231BD0-CDDC-4AB1-A5A5-87C803A7D609}" srcId="{EC85FB5A-6005-47BE-8F27-437256EC6570}" destId="{F052BC99-9C07-44DE-88F4-4F0892C2ABFC}" srcOrd="2" destOrd="0" parTransId="{80AB0A68-1063-4EF4-A581-CFF442C3EA12}" sibTransId="{ACB843F5-7D61-4B77-9D14-201B971D2CAC}"/>
    <dgm:cxn modelId="{8888EEE5-1AA0-4CFB-9975-77977379F467}" type="presOf" srcId="{A4F430DC-BBF1-4556-BAA5-4C56ED670A13}" destId="{DBF24DD7-F6BE-4E21-A578-0045647075D9}" srcOrd="0" destOrd="0" presId="urn:microsoft.com/office/officeart/2005/8/layout/hProcess3"/>
    <dgm:cxn modelId="{4FA697CB-4E46-4267-8338-7BE23073ADEB}" type="presParOf" srcId="{A9BE3213-D8BB-4EB4-9984-DE02503FE6D4}" destId="{85D3F90F-2253-4B01-BB98-BB6256FF71CD}" srcOrd="0" destOrd="0" presId="urn:microsoft.com/office/officeart/2005/8/layout/hProcess3"/>
    <dgm:cxn modelId="{7343856B-C452-4BB8-9D5F-75134A3D8619}" type="presParOf" srcId="{A9BE3213-D8BB-4EB4-9984-DE02503FE6D4}" destId="{487B714A-1CEE-495A-ABF9-2A7108DDEF1E}" srcOrd="1" destOrd="0" presId="urn:microsoft.com/office/officeart/2005/8/layout/hProcess3"/>
    <dgm:cxn modelId="{453CDF2B-DA5F-42F0-B9FA-23224B34391C}" type="presParOf" srcId="{487B714A-1CEE-495A-ABF9-2A7108DDEF1E}" destId="{0A2FC587-DF15-4672-9423-066B5D30C391}" srcOrd="0" destOrd="0" presId="urn:microsoft.com/office/officeart/2005/8/layout/hProcess3"/>
    <dgm:cxn modelId="{9C2A38A7-D24D-486C-BBDA-BFC0765078BD}" type="presParOf" srcId="{487B714A-1CEE-495A-ABF9-2A7108DDEF1E}" destId="{5A074AF4-9EC8-452B-A438-5120D04A98A2}" srcOrd="1" destOrd="0" presId="urn:microsoft.com/office/officeart/2005/8/layout/hProcess3"/>
    <dgm:cxn modelId="{A4854E7E-0C82-4EEB-8BA4-7C49EC8FAFA6}" type="presParOf" srcId="{5A074AF4-9EC8-452B-A438-5120D04A98A2}" destId="{66215CBC-F08B-4B00-9CF2-2E24C8FCE71A}" srcOrd="0" destOrd="0" presId="urn:microsoft.com/office/officeart/2005/8/layout/hProcess3"/>
    <dgm:cxn modelId="{C7CEF430-36E3-4384-A63E-69FC2EBB3AD3}" type="presParOf" srcId="{5A074AF4-9EC8-452B-A438-5120D04A98A2}" destId="{DBF24DD7-F6BE-4E21-A578-0045647075D9}" srcOrd="1" destOrd="0" presId="urn:microsoft.com/office/officeart/2005/8/layout/hProcess3"/>
    <dgm:cxn modelId="{7BAB5CE1-B55C-4EF9-A0D2-A44CFD76B010}" type="presParOf" srcId="{5A074AF4-9EC8-452B-A438-5120D04A98A2}" destId="{ED321F6E-4DEB-4938-80B4-A826F92518BE}" srcOrd="2" destOrd="0" presId="urn:microsoft.com/office/officeart/2005/8/layout/hProcess3"/>
    <dgm:cxn modelId="{560CCC23-5633-434F-943F-627D1047C25C}" type="presParOf" srcId="{5A074AF4-9EC8-452B-A438-5120D04A98A2}" destId="{D0F5276D-3B8C-4751-9AE8-DF9B47764D99}" srcOrd="3" destOrd="0" presId="urn:microsoft.com/office/officeart/2005/8/layout/hProcess3"/>
    <dgm:cxn modelId="{0682E305-BFA3-4A8C-87E7-35DCD296D011}" type="presParOf" srcId="{487B714A-1CEE-495A-ABF9-2A7108DDEF1E}" destId="{1C76BBFF-46CC-41F1-A0F2-F76E5C956665}" srcOrd="2" destOrd="0" presId="urn:microsoft.com/office/officeart/2005/8/layout/hProcess3"/>
    <dgm:cxn modelId="{E4D68B96-3E04-4446-A5F1-DCCB82C15D4A}" type="presParOf" srcId="{487B714A-1CEE-495A-ABF9-2A7108DDEF1E}" destId="{05B26A5E-83C2-40F4-A474-1AE86ECBB256}" srcOrd="3" destOrd="0" presId="urn:microsoft.com/office/officeart/2005/8/layout/hProcess3"/>
    <dgm:cxn modelId="{32069A8D-75CE-4818-A7A2-3C89A9065762}" type="presParOf" srcId="{05B26A5E-83C2-40F4-A474-1AE86ECBB256}" destId="{F1201FE0-CD09-4127-BC79-028981F72A07}" srcOrd="0" destOrd="0" presId="urn:microsoft.com/office/officeart/2005/8/layout/hProcess3"/>
    <dgm:cxn modelId="{E6F32873-13AC-4B55-B5B7-4679AAC11599}" type="presParOf" srcId="{05B26A5E-83C2-40F4-A474-1AE86ECBB256}" destId="{366E9FF5-EDDC-4B37-91BD-0E22DCA1CBDC}" srcOrd="1" destOrd="0" presId="urn:microsoft.com/office/officeart/2005/8/layout/hProcess3"/>
    <dgm:cxn modelId="{93E74E6F-BDA7-44F8-BF58-61B79CF38DBE}" type="presParOf" srcId="{05B26A5E-83C2-40F4-A474-1AE86ECBB256}" destId="{4BDCCD0F-ED22-44B4-93CA-9A894393CCF2}" srcOrd="2" destOrd="0" presId="urn:microsoft.com/office/officeart/2005/8/layout/hProcess3"/>
    <dgm:cxn modelId="{187DBB45-B98E-42F1-B6C2-A8A9A3E29DC1}" type="presParOf" srcId="{05B26A5E-83C2-40F4-A474-1AE86ECBB256}" destId="{FA4613B8-28EF-47FA-9553-D27F5EE53C4D}" srcOrd="3" destOrd="0" presId="urn:microsoft.com/office/officeart/2005/8/layout/hProcess3"/>
    <dgm:cxn modelId="{066F9F34-4632-494A-B652-332282629897}" type="presParOf" srcId="{487B714A-1CEE-495A-ABF9-2A7108DDEF1E}" destId="{D65EDFA2-72F3-4278-9D37-D682FF50AD53}" srcOrd="4" destOrd="0" presId="urn:microsoft.com/office/officeart/2005/8/layout/hProcess3"/>
    <dgm:cxn modelId="{598C50C2-0C81-4F7A-9291-C28B03494BCD}" type="presParOf" srcId="{487B714A-1CEE-495A-ABF9-2A7108DDEF1E}" destId="{4AFEFC32-5150-471D-A9AE-37443030C440}" srcOrd="5" destOrd="0" presId="urn:microsoft.com/office/officeart/2005/8/layout/hProcess3"/>
    <dgm:cxn modelId="{7E130942-1712-4136-9274-C7BF97944589}" type="presParOf" srcId="{4AFEFC32-5150-471D-A9AE-37443030C440}" destId="{0AF9AED0-F57A-426D-A99F-DCD846DEF765}" srcOrd="0" destOrd="0" presId="urn:microsoft.com/office/officeart/2005/8/layout/hProcess3"/>
    <dgm:cxn modelId="{CD0972DA-6BB2-41BB-8C54-530C975F7414}" type="presParOf" srcId="{4AFEFC32-5150-471D-A9AE-37443030C440}" destId="{EB40841D-13FE-49B7-B7C2-613BA52BD868}" srcOrd="1" destOrd="0" presId="urn:microsoft.com/office/officeart/2005/8/layout/hProcess3"/>
    <dgm:cxn modelId="{81EDB4E0-A155-46D9-A5D1-1C34D69FE503}" type="presParOf" srcId="{4AFEFC32-5150-471D-A9AE-37443030C440}" destId="{86C4D6AE-A3CA-4E52-B3F1-072C0B9F8D46}" srcOrd="2" destOrd="0" presId="urn:microsoft.com/office/officeart/2005/8/layout/hProcess3"/>
    <dgm:cxn modelId="{A09835B6-5FC4-4C38-B286-62425139EC6A}" type="presParOf" srcId="{4AFEFC32-5150-471D-A9AE-37443030C440}" destId="{1FF7FBB9-B534-474A-89C6-6DEF72360E05}" srcOrd="3" destOrd="0" presId="urn:microsoft.com/office/officeart/2005/8/layout/hProcess3"/>
    <dgm:cxn modelId="{DC25E04F-1206-4A5E-AD53-574D0BCD5B11}" type="presParOf" srcId="{487B714A-1CEE-495A-ABF9-2A7108DDEF1E}" destId="{6C01D088-5131-4790-9E56-F45420D24944}" srcOrd="6" destOrd="0" presId="urn:microsoft.com/office/officeart/2005/8/layout/hProcess3"/>
    <dgm:cxn modelId="{B690402B-EC8D-4340-B17E-76FC1FAF9C50}" type="presParOf" srcId="{487B714A-1CEE-495A-ABF9-2A7108DDEF1E}" destId="{2BA5B344-6ADB-47B9-8CA5-4E82D153782A}" srcOrd="7" destOrd="0" presId="urn:microsoft.com/office/officeart/2005/8/layout/hProcess3"/>
    <dgm:cxn modelId="{CF02835E-7437-4E6E-B397-2F898026D5B2}" type="presParOf" srcId="{2BA5B344-6ADB-47B9-8CA5-4E82D153782A}" destId="{B190E7CE-7442-4305-A572-1496D38F3CF1}" srcOrd="0" destOrd="0" presId="urn:microsoft.com/office/officeart/2005/8/layout/hProcess3"/>
    <dgm:cxn modelId="{EA46FB8B-280D-4DBF-A0D8-A6E3F39D9166}" type="presParOf" srcId="{2BA5B344-6ADB-47B9-8CA5-4E82D153782A}" destId="{FA35974F-D405-4FB5-AA27-3BCB2AB1AA1A}" srcOrd="1" destOrd="0" presId="urn:microsoft.com/office/officeart/2005/8/layout/hProcess3"/>
    <dgm:cxn modelId="{62EF9AA4-D3A1-4C1F-A1AA-5AC5F7F16A58}" type="presParOf" srcId="{2BA5B344-6ADB-47B9-8CA5-4E82D153782A}" destId="{01E935DB-78B5-4518-9A19-AB7CCC5F6327}" srcOrd="2" destOrd="0" presId="urn:microsoft.com/office/officeart/2005/8/layout/hProcess3"/>
    <dgm:cxn modelId="{D4EFAD1A-2319-42BF-AA0D-5DA5952FDD8C}" type="presParOf" srcId="{2BA5B344-6ADB-47B9-8CA5-4E82D153782A}" destId="{E03D530E-FBE2-49EC-AD4D-491F5173F5F1}" srcOrd="3" destOrd="0" presId="urn:microsoft.com/office/officeart/2005/8/layout/hProcess3"/>
    <dgm:cxn modelId="{FFEDB399-B2E8-49CA-83AB-86194AF6EBBC}" type="presParOf" srcId="{487B714A-1CEE-495A-ABF9-2A7108DDEF1E}" destId="{E5330780-CACF-4ED9-AD95-1E095A4362F7}" srcOrd="8" destOrd="0" presId="urn:microsoft.com/office/officeart/2005/8/layout/hProcess3"/>
    <dgm:cxn modelId="{D3BD2F70-D22A-4CD1-B603-6FB32D6B75E9}" type="presParOf" srcId="{487B714A-1CEE-495A-ABF9-2A7108DDEF1E}" destId="{E7AD5392-C769-4F2D-B87A-2446A0F23C89}" srcOrd="9" destOrd="0" presId="urn:microsoft.com/office/officeart/2005/8/layout/hProcess3"/>
    <dgm:cxn modelId="{13C14B9B-DA24-4F4E-8542-1991136B5B52}" type="presParOf" srcId="{487B714A-1CEE-495A-ABF9-2A7108DDEF1E}" destId="{061559B7-3848-4768-92AD-EBFF8BBA45F4}" srcOrd="10"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559B7-3848-4768-92AD-EBFF8BBA45F4}">
      <dsp:nvSpPr>
        <dsp:cNvPr id="0" name=""/>
        <dsp:cNvSpPr/>
      </dsp:nvSpPr>
      <dsp:spPr>
        <a:xfrm>
          <a:off x="0" y="0"/>
          <a:ext cx="8915400" cy="3516556"/>
        </a:xfrm>
        <a:prstGeom prst="rightArrow">
          <a:avLst/>
        </a:prstGeom>
        <a:pattFill prst="pct5">
          <a:fgClr>
            <a:schemeClr val="accent1"/>
          </a:fgClr>
          <a:bgClr>
            <a:schemeClr val="bg1"/>
          </a:bgClr>
        </a:patt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A35974F-D405-4FB5-AA27-3BCB2AB1AA1A}">
      <dsp:nvSpPr>
        <dsp:cNvPr id="0" name=""/>
        <dsp:cNvSpPr/>
      </dsp:nvSpPr>
      <dsp:spPr>
        <a:xfrm>
          <a:off x="6389967" y="1795990"/>
          <a:ext cx="1588926" cy="89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es-US" sz="1800" kern="1200" dirty="0"/>
            <a:t>Hipótesis funciona</a:t>
          </a:r>
          <a:endParaRPr lang="es-ES" sz="1800" kern="1200" dirty="0"/>
        </a:p>
      </dsp:txBody>
      <dsp:txXfrm>
        <a:off x="6389967" y="1795990"/>
        <a:ext cx="1588926" cy="896298"/>
      </dsp:txXfrm>
    </dsp:sp>
    <dsp:sp modelId="{EB40841D-13FE-49B7-B7C2-613BA52BD868}">
      <dsp:nvSpPr>
        <dsp:cNvPr id="0" name=""/>
        <dsp:cNvSpPr/>
      </dsp:nvSpPr>
      <dsp:spPr>
        <a:xfrm>
          <a:off x="4228423" y="1244291"/>
          <a:ext cx="1588926" cy="89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es-US" sz="1800" kern="1200" dirty="0"/>
            <a:t>entonces</a:t>
          </a:r>
          <a:endParaRPr lang="es-ES" sz="1800" kern="1200" dirty="0"/>
        </a:p>
      </dsp:txBody>
      <dsp:txXfrm>
        <a:off x="4228423" y="1244291"/>
        <a:ext cx="1588926" cy="896298"/>
      </dsp:txXfrm>
    </dsp:sp>
    <dsp:sp modelId="{366E9FF5-EDDC-4B37-91BD-0E22DCA1CBDC}">
      <dsp:nvSpPr>
        <dsp:cNvPr id="0" name=""/>
        <dsp:cNvSpPr/>
      </dsp:nvSpPr>
      <dsp:spPr>
        <a:xfrm>
          <a:off x="2126830" y="1828445"/>
          <a:ext cx="1588926" cy="89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es-US" sz="1800" kern="1200" dirty="0"/>
            <a:t>La predicción se cumple</a:t>
          </a:r>
          <a:endParaRPr lang="es-ES" sz="1800" kern="1200" dirty="0"/>
        </a:p>
      </dsp:txBody>
      <dsp:txXfrm>
        <a:off x="2126830" y="1828445"/>
        <a:ext cx="1588926" cy="896298"/>
      </dsp:txXfrm>
    </dsp:sp>
    <dsp:sp modelId="{DBF24DD7-F6BE-4E21-A578-0045647075D9}">
      <dsp:nvSpPr>
        <dsp:cNvPr id="0" name=""/>
        <dsp:cNvSpPr/>
      </dsp:nvSpPr>
      <dsp:spPr>
        <a:xfrm>
          <a:off x="175152" y="903528"/>
          <a:ext cx="1588926" cy="896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es-US" sz="1800" kern="1200" dirty="0"/>
            <a:t>si</a:t>
          </a:r>
          <a:endParaRPr lang="es-ES" sz="1800" kern="1200" dirty="0"/>
        </a:p>
      </dsp:txBody>
      <dsp:txXfrm>
        <a:off x="175152" y="903528"/>
        <a:ext cx="1588926" cy="89629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D3074-6509-4200-9C88-C4BE66380659}" type="datetimeFigureOut">
              <a:rPr lang="es-PR" smtClean="0"/>
              <a:t>03/21/18</a:t>
            </a:fld>
            <a:endParaRPr lang="es-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9E3FB-957A-46E8-A644-0FD51292F6E3}" type="slidenum">
              <a:rPr lang="es-PR" smtClean="0"/>
              <a:t>‹#›</a:t>
            </a:fld>
            <a:endParaRPr lang="es-PR"/>
          </a:p>
        </p:txBody>
      </p:sp>
    </p:spTree>
    <p:extLst>
      <p:ext uri="{BB962C8B-B14F-4D97-AF65-F5344CB8AC3E}">
        <p14:creationId xmlns:p14="http://schemas.microsoft.com/office/powerpoint/2010/main" val="1130253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R" dirty="0"/>
          </a:p>
        </p:txBody>
      </p:sp>
      <p:sp>
        <p:nvSpPr>
          <p:cNvPr id="4" name="Marcador de número de diapositiva 3"/>
          <p:cNvSpPr>
            <a:spLocks noGrp="1"/>
          </p:cNvSpPr>
          <p:nvPr>
            <p:ph type="sldNum" sz="quarter" idx="10"/>
          </p:nvPr>
        </p:nvSpPr>
        <p:spPr/>
        <p:txBody>
          <a:bodyPr/>
          <a:lstStyle/>
          <a:p>
            <a:fld id="{83F5A19A-218B-4354-B94A-C724864006A7}" type="slidenum">
              <a:rPr lang="es-ES" smtClean="0"/>
              <a:t>15</a:t>
            </a:fld>
            <a:endParaRPr lang="es-ES" dirty="0"/>
          </a:p>
        </p:txBody>
      </p:sp>
    </p:spTree>
    <p:extLst>
      <p:ext uri="{BB962C8B-B14F-4D97-AF65-F5344CB8AC3E}">
        <p14:creationId xmlns:p14="http://schemas.microsoft.com/office/powerpoint/2010/main" val="2391331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3/21/18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3/21/18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447800"/>
            <a:ext cx="8825659" cy="1981200"/>
          </a:xfrm>
        </p:spPr>
        <p:txBody>
          <a:bodyPr/>
          <a:lstStyle/>
          <a:p>
            <a:r>
              <a:rPr lang="en-US" dirty="0"/>
              <a:t>TEMA 3</a:t>
            </a:r>
            <a:br>
              <a:rPr lang="en-US" dirty="0"/>
            </a:br>
            <a:r>
              <a:rPr lang="en-US" sz="1600" dirty="0"/>
              <a:t>					</a:t>
            </a:r>
            <a:br>
              <a:rPr lang="en-US" dirty="0"/>
            </a:br>
            <a:r>
              <a:rPr lang="en-US" dirty="0" err="1"/>
              <a:t>Problema</a:t>
            </a:r>
            <a:r>
              <a:rPr lang="en-US" dirty="0"/>
              <a:t> e Hipótesis</a:t>
            </a:r>
          </a:p>
        </p:txBody>
      </p:sp>
      <p:sp>
        <p:nvSpPr>
          <p:cNvPr id="3" name="Text Placeholder 2"/>
          <p:cNvSpPr>
            <a:spLocks noGrp="1"/>
          </p:cNvSpPr>
          <p:nvPr>
            <p:ph type="body" sz="half" idx="2"/>
          </p:nvPr>
        </p:nvSpPr>
        <p:spPr>
          <a:xfrm>
            <a:off x="1700212" y="3810000"/>
            <a:ext cx="8825659" cy="2362200"/>
          </a:xfrm>
        </p:spPr>
        <p:txBody>
          <a:bodyPr>
            <a:normAutofit/>
          </a:bodyPr>
          <a:lstStyle/>
          <a:p>
            <a:r>
              <a:rPr lang="es-PR" sz="2400" dirty="0"/>
              <a:t>EDUC 600  MÉTODOS DE INVESTIGACIÓN EN EDUCACIÓN</a:t>
            </a:r>
          </a:p>
          <a:p>
            <a:endParaRPr lang="es-PR" sz="2400" dirty="0"/>
          </a:p>
          <a:p>
            <a:r>
              <a:rPr lang="es-PR" sz="2400" dirty="0"/>
              <a:t>PROFESOR: DR. PETER RIVERA-VILLEGAS</a:t>
            </a:r>
            <a:endParaRPr lang="en-US" sz="2400" dirty="0"/>
          </a:p>
          <a:p>
            <a:endParaRPr lang="es-ES" dirty="0"/>
          </a:p>
          <a:p>
            <a:r>
              <a:rPr lang="es-ES" dirty="0"/>
              <a:t>														</a:t>
            </a:r>
            <a:endParaRPr lang="en-US" dirty="0"/>
          </a:p>
        </p:txBody>
      </p:sp>
    </p:spTree>
    <p:extLst>
      <p:ext uri="{BB962C8B-B14F-4D97-AF65-F5344CB8AC3E}">
        <p14:creationId xmlns:p14="http://schemas.microsoft.com/office/powerpoint/2010/main" val="1451972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645130" y="762000"/>
            <a:ext cx="9404723" cy="914400"/>
          </a:xfrm>
        </p:spPr>
        <p:txBody>
          <a:bodyPr/>
          <a:lstStyle/>
          <a:p>
            <a:r>
              <a:rPr lang="es-ES" sz="3600" dirty="0">
                <a:latin typeface="Times New Roman" pitchFamily="18" charset="0"/>
                <a:cs typeface="Times New Roman" pitchFamily="18" charset="0"/>
              </a:rPr>
              <a:t>      </a:t>
            </a:r>
            <a:r>
              <a:rPr lang="es-ES" sz="3400" b="1" dirty="0">
                <a:latin typeface="Times New Roman" pitchFamily="18" charset="0"/>
                <a:cs typeface="Times New Roman" pitchFamily="18" charset="0"/>
              </a:rPr>
              <a:t>Requisitos para una hipótesis bien formulada</a:t>
            </a:r>
            <a:endParaRPr lang="en-US" sz="3400" b="1"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a:bodyPr>
          <a:lstStyle/>
          <a:p>
            <a:r>
              <a:rPr lang="es-ES" sz="3600" dirty="0">
                <a:latin typeface="Times New Roman" pitchFamily="18" charset="0"/>
                <a:cs typeface="Times New Roman" pitchFamily="18" charset="0"/>
              </a:rPr>
              <a:t>No basta con tener una conjetura o suposición sobre lo que ocurre para disponer de una hipótesis científica, es necesario que ésta cumpla una serie de condiciones.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292781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2590800" y="685800"/>
            <a:ext cx="7256888" cy="5615166"/>
          </a:xfrm>
          <a:prstGeom prst="rect">
            <a:avLst/>
          </a:prstGeom>
        </p:spPr>
      </p:pic>
    </p:spTree>
    <p:extLst>
      <p:ext uri="{BB962C8B-B14F-4D97-AF65-F5344CB8AC3E}">
        <p14:creationId xmlns:p14="http://schemas.microsoft.com/office/powerpoint/2010/main" val="61276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BDD0C7D4-1E48-4545-8B1D-49C5C804E141}"/>
              </a:ext>
            </a:extLst>
          </p:cNvPr>
          <p:cNvGraphicFramePr>
            <a:graphicFrameLocks noGrp="1"/>
          </p:cNvGraphicFramePr>
          <p:nvPr>
            <p:extLst>
              <p:ext uri="{D42A27DB-BD31-4B8C-83A1-F6EECF244321}">
                <p14:modId xmlns:p14="http://schemas.microsoft.com/office/powerpoint/2010/main" val="731444671"/>
              </p:ext>
            </p:extLst>
          </p:nvPr>
        </p:nvGraphicFramePr>
        <p:xfrm>
          <a:off x="1066800" y="764082"/>
          <a:ext cx="9982200" cy="5255717"/>
        </p:xfrm>
        <a:graphic>
          <a:graphicData uri="http://schemas.openxmlformats.org/drawingml/2006/table">
            <a:tbl>
              <a:tblPr firstRow="1" bandRow="1">
                <a:tableStyleId>{5C22544A-7EE6-4342-B048-85BDC9FD1C3A}</a:tableStyleId>
              </a:tblPr>
              <a:tblGrid>
                <a:gridCol w="4991100">
                  <a:extLst>
                    <a:ext uri="{9D8B030D-6E8A-4147-A177-3AD203B41FA5}">
                      <a16:colId xmlns:a16="http://schemas.microsoft.com/office/drawing/2014/main" val="1743841255"/>
                    </a:ext>
                  </a:extLst>
                </a:gridCol>
                <a:gridCol w="4991100">
                  <a:extLst>
                    <a:ext uri="{9D8B030D-6E8A-4147-A177-3AD203B41FA5}">
                      <a16:colId xmlns:a16="http://schemas.microsoft.com/office/drawing/2014/main" val="3610824022"/>
                    </a:ext>
                  </a:extLst>
                </a:gridCol>
              </a:tblGrid>
              <a:tr h="1366486">
                <a:tc>
                  <a:txBody>
                    <a:bodyPr/>
                    <a:lstStyle/>
                    <a:p>
                      <a:r>
                        <a:rPr lang="es-ES" sz="2400" dirty="0">
                          <a:solidFill>
                            <a:schemeClr val="tx1"/>
                          </a:solidFill>
                        </a:rPr>
                        <a:t>Hipótesis bien redactada y clara</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err="1">
                          <a:solidFill>
                            <a:schemeClr val="tx1"/>
                          </a:solidFill>
                        </a:rPr>
                        <a:t>Hipótesis</a:t>
                      </a:r>
                      <a:r>
                        <a:rPr lang="en-US" sz="2400" dirty="0">
                          <a:solidFill>
                            <a:schemeClr val="tx1"/>
                          </a:solidFill>
                        </a:rPr>
                        <a:t> mal </a:t>
                      </a:r>
                      <a:r>
                        <a:rPr lang="en-US" sz="2400" dirty="0" err="1">
                          <a:solidFill>
                            <a:schemeClr val="tx1"/>
                          </a:solidFill>
                        </a:rPr>
                        <a:t>redactada</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1745322"/>
                  </a:ext>
                </a:extLst>
              </a:tr>
              <a:tr h="3889231">
                <a:tc>
                  <a:txBody>
                    <a:bodyPr/>
                    <a:lstStyle/>
                    <a:p>
                      <a:r>
                        <a:rPr lang="es-ES" sz="2400" dirty="0"/>
                        <a:t>Los estudiantes de secundaria que asisten a clase de forma regular y logran buen aprovechamiento académico, tienen un menor índice de abandono escolar que aquellos que tienen un porcentaje de ausencias superior al 15% de las horas lectivas.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2400" dirty="0"/>
                        <a:t>Los estudiantes que faltan a clase a menudo tienen más probabilidades de abandonar los estudios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2074824"/>
                  </a:ext>
                </a:extLst>
              </a:tr>
            </a:tbl>
          </a:graphicData>
        </a:graphic>
      </p:graphicFrame>
    </p:spTree>
    <p:extLst>
      <p:ext uri="{BB962C8B-B14F-4D97-AF65-F5344CB8AC3E}">
        <p14:creationId xmlns:p14="http://schemas.microsoft.com/office/powerpoint/2010/main" val="2851994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A123B0A-98FD-4E93-8EF0-53CBBE04C508}"/>
              </a:ext>
            </a:extLst>
          </p:cNvPr>
          <p:cNvGraphicFramePr>
            <a:graphicFrameLocks noGrp="1"/>
          </p:cNvGraphicFramePr>
          <p:nvPr>
            <p:extLst>
              <p:ext uri="{D42A27DB-BD31-4B8C-83A1-F6EECF244321}">
                <p14:modId xmlns:p14="http://schemas.microsoft.com/office/powerpoint/2010/main" val="2713226074"/>
              </p:ext>
            </p:extLst>
          </p:nvPr>
        </p:nvGraphicFramePr>
        <p:xfrm>
          <a:off x="2032000" y="719666"/>
          <a:ext cx="8128000" cy="484293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178025527"/>
                    </a:ext>
                  </a:extLst>
                </a:gridCol>
                <a:gridCol w="4064000">
                  <a:extLst>
                    <a:ext uri="{9D8B030D-6E8A-4147-A177-3AD203B41FA5}">
                      <a16:colId xmlns:a16="http://schemas.microsoft.com/office/drawing/2014/main" val="1669899813"/>
                    </a:ext>
                  </a:extLst>
                </a:gridCol>
              </a:tblGrid>
              <a:tr h="975313">
                <a:tc>
                  <a:txBody>
                    <a:bodyPr/>
                    <a:lstStyle/>
                    <a:p>
                      <a:r>
                        <a:rPr lang="en-US" sz="2800" dirty="0" err="1">
                          <a:solidFill>
                            <a:schemeClr val="tx1"/>
                          </a:solidFill>
                        </a:rPr>
                        <a:t>Hipótesis</a:t>
                      </a:r>
                      <a:r>
                        <a:rPr lang="en-US" sz="2800" dirty="0">
                          <a:solidFill>
                            <a:schemeClr val="tx1"/>
                          </a:solidFill>
                        </a:rPr>
                        <a:t> simple</a:t>
                      </a:r>
                    </a:p>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err="1">
                          <a:solidFill>
                            <a:schemeClr val="tx1"/>
                          </a:solidFill>
                        </a:rPr>
                        <a:t>Hipótesis</a:t>
                      </a:r>
                      <a:r>
                        <a:rPr lang="en-US" sz="2800" dirty="0">
                          <a:solidFill>
                            <a:schemeClr val="tx1"/>
                          </a:solidFill>
                        </a:rPr>
                        <a:t> </a:t>
                      </a:r>
                      <a:r>
                        <a:rPr lang="en-US" sz="2800" dirty="0" err="1">
                          <a:solidFill>
                            <a:schemeClr val="tx1"/>
                          </a:solidFill>
                        </a:rPr>
                        <a:t>compleja</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8575829"/>
                  </a:ext>
                </a:extLst>
              </a:tr>
              <a:tr h="3867621">
                <a:tc>
                  <a:txBody>
                    <a:bodyPr/>
                    <a:lstStyle/>
                    <a:p>
                      <a:r>
                        <a:rPr lang="es-ES" sz="2800" dirty="0"/>
                        <a:t>El 60% de las madres primerizas que acuden a las clases de preparación del parto están más relajadas al momento de dar a luz.</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ES" sz="2800" dirty="0"/>
                        <a:t>Los niños que practican deporte durante su infancia y comen frutas con regularidad, son menos propensos a tener problemas de obesidad.</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785393"/>
                  </a:ext>
                </a:extLst>
              </a:tr>
            </a:tbl>
          </a:graphicData>
        </a:graphic>
      </p:graphicFrame>
    </p:spTree>
    <p:extLst>
      <p:ext uri="{BB962C8B-B14F-4D97-AF65-F5344CB8AC3E}">
        <p14:creationId xmlns:p14="http://schemas.microsoft.com/office/powerpoint/2010/main" val="403569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sz="4000" dirty="0"/>
              <a:t>Requisitos para una buena predicción.</a:t>
            </a:r>
            <a:endParaRPr lang="es-PR" dirty="0"/>
          </a:p>
        </p:txBody>
      </p:sp>
      <p:sp>
        <p:nvSpPr>
          <p:cNvPr id="3" name="TextBox 2"/>
          <p:cNvSpPr txBox="1"/>
          <p:nvPr/>
        </p:nvSpPr>
        <p:spPr>
          <a:xfrm>
            <a:off x="1371600" y="2133600"/>
            <a:ext cx="9404723" cy="4278094"/>
          </a:xfrm>
          <a:prstGeom prst="rect">
            <a:avLst/>
          </a:prstGeom>
          <a:noFill/>
        </p:spPr>
        <p:txBody>
          <a:bodyPr wrap="square" rtlCol="0">
            <a:spAutoFit/>
          </a:bodyPr>
          <a:lstStyle/>
          <a:p>
            <a:pPr marL="457200" indent="-457200">
              <a:buFont typeface="Arial" panose="020B0604020202020204" pitchFamily="34" charset="0"/>
              <a:buChar char="•"/>
            </a:pPr>
            <a:r>
              <a:rPr lang="es-ES" sz="3400" dirty="0"/>
              <a:t>Que sea deducida de una hipótesis.</a:t>
            </a:r>
          </a:p>
          <a:p>
            <a:pPr marL="457200" indent="-457200">
              <a:buFont typeface="Arial" panose="020B0604020202020204" pitchFamily="34" charset="0"/>
              <a:buChar char="•"/>
            </a:pPr>
            <a:r>
              <a:rPr lang="es-ES" sz="3400" dirty="0"/>
              <a:t>Que describa un acontecimiento. observable bajo ciertas condiciones.</a:t>
            </a:r>
          </a:p>
          <a:p>
            <a:pPr marL="457200" indent="-457200">
              <a:buFont typeface="Arial" panose="020B0604020202020204" pitchFamily="34" charset="0"/>
              <a:buChar char="•"/>
            </a:pPr>
            <a:r>
              <a:rPr lang="es-ES" sz="3400" dirty="0"/>
              <a:t>Que permita su comprobación o falsedad.</a:t>
            </a:r>
          </a:p>
          <a:p>
            <a:pPr marL="457200" indent="-457200">
              <a:buFont typeface="Arial" panose="020B0604020202020204" pitchFamily="34" charset="0"/>
              <a:buChar char="•"/>
            </a:pPr>
            <a:r>
              <a:rPr lang="es-ES" sz="3400" dirty="0"/>
              <a:t>Que se desprenda claramente el procedimiento de comprobación: el test o prueba.</a:t>
            </a:r>
          </a:p>
        </p:txBody>
      </p:sp>
    </p:spTree>
    <p:extLst>
      <p:ext uri="{BB962C8B-B14F-4D97-AF65-F5344CB8AC3E}">
        <p14:creationId xmlns:p14="http://schemas.microsoft.com/office/powerpoint/2010/main" val="410398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Marcador de contenido 7"/>
          <p:cNvGraphicFramePr>
            <a:graphicFrameLocks noGrp="1"/>
          </p:cNvGraphicFramePr>
          <p:nvPr>
            <p:ph idx="1"/>
            <p:extLst>
              <p:ext uri="{D42A27DB-BD31-4B8C-83A1-F6EECF244321}">
                <p14:modId xmlns:p14="http://schemas.microsoft.com/office/powerpoint/2010/main" val="499693751"/>
              </p:ext>
            </p:extLst>
          </p:nvPr>
        </p:nvGraphicFramePr>
        <p:xfrm>
          <a:off x="2589213" y="2108968"/>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Conector curvado 9"/>
          <p:cNvCxnSpPr/>
          <p:nvPr/>
        </p:nvCxnSpPr>
        <p:spPr>
          <a:xfrm>
            <a:off x="3777524" y="3537682"/>
            <a:ext cx="839446" cy="809466"/>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17" name="Conector curvado 16"/>
          <p:cNvCxnSpPr/>
          <p:nvPr/>
        </p:nvCxnSpPr>
        <p:spPr>
          <a:xfrm flipV="1">
            <a:off x="6343340" y="3792511"/>
            <a:ext cx="582116" cy="554637"/>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cxnSp>
        <p:nvCxnSpPr>
          <p:cNvPr id="19" name="Conector curvado 18"/>
          <p:cNvCxnSpPr/>
          <p:nvPr/>
        </p:nvCxnSpPr>
        <p:spPr>
          <a:xfrm>
            <a:off x="8382003" y="3792511"/>
            <a:ext cx="791977" cy="554637"/>
          </a:xfrm>
          <a:prstGeom prst="curvedConnector3">
            <a:avLst>
              <a:gd name="adj1" fmla="val 50000"/>
            </a:avLst>
          </a:prstGeom>
          <a:ln>
            <a:tailEnd type="triangle"/>
          </a:ln>
        </p:spPr>
        <p:style>
          <a:lnRef idx="3">
            <a:schemeClr val="dk1"/>
          </a:lnRef>
          <a:fillRef idx="0">
            <a:schemeClr val="dk1"/>
          </a:fillRef>
          <a:effectRef idx="2">
            <a:schemeClr val="dk1"/>
          </a:effectRef>
          <a:fontRef idx="minor">
            <a:schemeClr val="tx1"/>
          </a:fontRef>
        </p:style>
      </p:cxnSp>
      <p:sp>
        <p:nvSpPr>
          <p:cNvPr id="21" name="Título 1"/>
          <p:cNvSpPr>
            <a:spLocks noGrp="1"/>
          </p:cNvSpPr>
          <p:nvPr>
            <p:ph type="title"/>
          </p:nvPr>
        </p:nvSpPr>
        <p:spPr>
          <a:xfrm>
            <a:off x="990600" y="457200"/>
            <a:ext cx="8911687" cy="1280890"/>
          </a:xfrm>
        </p:spPr>
        <p:txBody>
          <a:bodyPr/>
          <a:lstStyle/>
          <a:p>
            <a:r>
              <a:rPr lang="es-US" dirty="0"/>
              <a:t>Regla del “si” y el “entonces”</a:t>
            </a:r>
            <a:endParaRPr lang="es-ES" dirty="0"/>
          </a:p>
        </p:txBody>
      </p:sp>
    </p:spTree>
    <p:extLst>
      <p:ext uri="{BB962C8B-B14F-4D97-AF65-F5344CB8AC3E}">
        <p14:creationId xmlns:p14="http://schemas.microsoft.com/office/powerpoint/2010/main" val="1721776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9753600" cy="5638800"/>
          </a:xfrm>
        </p:spPr>
        <p:txBody>
          <a:bodyPr>
            <a:noAutofit/>
          </a:bodyPr>
          <a:lstStyle/>
          <a:p>
            <a:pPr marL="0" indent="0">
              <a:buNone/>
            </a:pPr>
            <a:r>
              <a:rPr lang="es-PR" sz="2800" b="1" dirty="0"/>
              <a:t>La hip</a:t>
            </a:r>
            <a:r>
              <a:rPr lang="es-ES" sz="2800" b="1" dirty="0" err="1"/>
              <a:t>ótesis</a:t>
            </a:r>
            <a:r>
              <a:rPr lang="es-ES" sz="2800" b="1" dirty="0"/>
              <a:t> sobre la forma de estudiar y sus predicciones:</a:t>
            </a:r>
            <a:endParaRPr lang="es-PR" sz="2800" b="1" dirty="0"/>
          </a:p>
          <a:p>
            <a:pPr marL="0" indent="0">
              <a:buNone/>
            </a:pPr>
            <a:r>
              <a:rPr lang="es-PR" sz="2800" b="1" u="sng" dirty="0"/>
              <a:t>Predicción 1 (P1)</a:t>
            </a:r>
          </a:p>
          <a:p>
            <a:pPr marL="0" indent="0">
              <a:buNone/>
            </a:pPr>
            <a:r>
              <a:rPr lang="es-PR" sz="2800" b="1" u="sng" dirty="0"/>
              <a:t>Si </a:t>
            </a:r>
            <a:r>
              <a:rPr lang="es-PR" sz="2800" dirty="0"/>
              <a:t>el estudio en grupo contribuye a obtener un aprovechamiento mayor, </a:t>
            </a:r>
            <a:r>
              <a:rPr lang="es-PR" sz="2800" b="1" u="sng" dirty="0"/>
              <a:t>ENTONCES</a:t>
            </a:r>
            <a:r>
              <a:rPr lang="es-PR" sz="2800" dirty="0"/>
              <a:t> </a:t>
            </a:r>
            <a:r>
              <a:rPr lang="es-PR" sz="2800" b="1" dirty="0"/>
              <a:t>(P</a:t>
            </a:r>
            <a:r>
              <a:rPr lang="es-PR" sz="2800" b="1" baseline="-25000" dirty="0"/>
              <a:t>1</a:t>
            </a:r>
            <a:r>
              <a:rPr lang="es-PR" sz="2800" b="1" dirty="0"/>
              <a:t>)</a:t>
            </a:r>
            <a:r>
              <a:rPr lang="es-PR" sz="2800" dirty="0"/>
              <a:t>, al aplicar una prueba de rendimiento a una muestra representativa de estudiantes, los que estudian en grupo obtendrán un promedio más alto que los que estudian solos.</a:t>
            </a:r>
          </a:p>
          <a:p>
            <a:pPr marL="0" indent="0">
              <a:buNone/>
            </a:pPr>
            <a:r>
              <a:rPr lang="es-PR" sz="2800" b="1" u="sng" dirty="0"/>
              <a:t>Predicción 2 (P2)</a:t>
            </a:r>
          </a:p>
          <a:p>
            <a:pPr marL="0" indent="0">
              <a:buNone/>
            </a:pPr>
            <a:r>
              <a:rPr lang="es-PR" sz="2800" b="1" u="sng" dirty="0"/>
              <a:t>Si </a:t>
            </a:r>
            <a:r>
              <a:rPr lang="es-PR" sz="2800" dirty="0"/>
              <a:t> los estudiantes estudian solos, </a:t>
            </a:r>
            <a:r>
              <a:rPr lang="es-PR" sz="2800" b="1" u="sng" dirty="0"/>
              <a:t>ENTONCES</a:t>
            </a:r>
            <a:r>
              <a:rPr lang="es-PR" sz="2800" b="1" dirty="0"/>
              <a:t> (P</a:t>
            </a:r>
            <a:r>
              <a:rPr lang="es-PR" sz="2800" b="1" baseline="-25000" dirty="0"/>
              <a:t>2</a:t>
            </a:r>
            <a:r>
              <a:rPr lang="es-PR" sz="2800" b="1" dirty="0"/>
              <a:t>) </a:t>
            </a:r>
            <a:r>
              <a:rPr lang="es-PR" sz="2800" dirty="0"/>
              <a:t>su aprovechamiento ser</a:t>
            </a:r>
            <a:r>
              <a:rPr lang="es-ES" sz="2800" dirty="0" err="1"/>
              <a:t>ía</a:t>
            </a:r>
            <a:r>
              <a:rPr lang="es-ES" sz="2800" dirty="0"/>
              <a:t> más bajo</a:t>
            </a:r>
            <a:r>
              <a:rPr lang="es-PR" sz="2800" dirty="0"/>
              <a:t>.</a:t>
            </a:r>
            <a:endParaRPr lang="es-PR" sz="2800" b="1" dirty="0"/>
          </a:p>
        </p:txBody>
      </p:sp>
    </p:spTree>
    <p:extLst>
      <p:ext uri="{BB962C8B-B14F-4D97-AF65-F5344CB8AC3E}">
        <p14:creationId xmlns:p14="http://schemas.microsoft.com/office/powerpoint/2010/main" val="490036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057400"/>
            <a:ext cx="8825657" cy="1001247"/>
          </a:xfrm>
        </p:spPr>
        <p:txBody>
          <a:bodyPr/>
          <a:lstStyle/>
          <a:p>
            <a:r>
              <a:rPr lang="es-ES" sz="5400" dirty="0">
                <a:latin typeface="Times New Roman" pitchFamily="18" charset="0"/>
                <a:cs typeface="Times New Roman" pitchFamily="18" charset="0"/>
              </a:rPr>
              <a:t>          Tipos de Variables</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1315209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0476"/>
          </a:xfrm>
        </p:spPr>
        <p:txBody>
          <a:bodyPr/>
          <a:lstStyle/>
          <a:p>
            <a:r>
              <a:rPr lang="es-ES" dirty="0"/>
              <a:t>Criterios de Clasificación</a:t>
            </a:r>
            <a:endParaRPr lang="en-US" dirty="0"/>
          </a:p>
        </p:txBody>
      </p:sp>
      <p:sp>
        <p:nvSpPr>
          <p:cNvPr id="3" name="Text Placeholder 2"/>
          <p:cNvSpPr>
            <a:spLocks noGrp="1"/>
          </p:cNvSpPr>
          <p:nvPr>
            <p:ph type="body" idx="1"/>
          </p:nvPr>
        </p:nvSpPr>
        <p:spPr>
          <a:xfrm>
            <a:off x="632947" y="1493194"/>
            <a:ext cx="2946866" cy="739348"/>
          </a:xfrm>
        </p:spPr>
        <p:txBody>
          <a:bodyPr/>
          <a:lstStyle/>
          <a:p>
            <a:r>
              <a:rPr lang="es-ES" dirty="0">
                <a:solidFill>
                  <a:schemeClr val="tx1"/>
                </a:solidFill>
              </a:rPr>
              <a:t>Según el modo como se observan</a:t>
            </a:r>
            <a:endParaRPr lang="en-US" dirty="0">
              <a:solidFill>
                <a:schemeClr val="tx1"/>
              </a:solidFill>
            </a:endParaRPr>
          </a:p>
        </p:txBody>
      </p:sp>
      <p:sp>
        <p:nvSpPr>
          <p:cNvPr id="4" name="Text Placeholder 3"/>
          <p:cNvSpPr>
            <a:spLocks noGrp="1"/>
          </p:cNvSpPr>
          <p:nvPr>
            <p:ph type="body" sz="half" idx="15"/>
          </p:nvPr>
        </p:nvSpPr>
        <p:spPr>
          <a:xfrm>
            <a:off x="652463" y="2363016"/>
            <a:ext cx="2927350" cy="3893322"/>
          </a:xfrm>
        </p:spPr>
        <p:txBody>
          <a:bodyPr>
            <a:normAutofit/>
          </a:bodyPr>
          <a:lstStyle/>
          <a:p>
            <a:pPr marL="285750" indent="-285750">
              <a:buClr>
                <a:srgbClr val="002060"/>
              </a:buClr>
              <a:buFont typeface="Wingdings" charset="2"/>
              <a:buChar char="q"/>
            </a:pPr>
            <a:r>
              <a:rPr lang="es-ES" sz="1800" b="1" dirty="0"/>
              <a:t>Variables cuantitativas: </a:t>
            </a:r>
            <a:r>
              <a:rPr lang="es-ES" sz="1800" dirty="0"/>
              <a:t>se pueden medir o contar.</a:t>
            </a:r>
          </a:p>
          <a:p>
            <a:pPr marL="285750" indent="-285750">
              <a:buClr>
                <a:srgbClr val="002060"/>
              </a:buClr>
              <a:buFont typeface="Wingdings" charset="2"/>
              <a:buChar char="q"/>
            </a:pPr>
            <a:r>
              <a:rPr lang="es-ES" sz="1800" b="1" dirty="0"/>
              <a:t>Variables cualitativas:</a:t>
            </a:r>
            <a:r>
              <a:rPr lang="es-ES" sz="1800" dirty="0"/>
              <a:t> no se miden; sólo permiten clasificar a los sujetos. </a:t>
            </a:r>
          </a:p>
          <a:p>
            <a:pPr marL="742950" lvl="1" indent="-285750">
              <a:buClr>
                <a:srgbClr val="002060"/>
              </a:buClr>
              <a:buFont typeface="Wingdings" charset="2"/>
              <a:buChar char="q"/>
            </a:pPr>
            <a:r>
              <a:rPr lang="es-ES" sz="1600" b="1" dirty="0"/>
              <a:t>Por ejemplo:       "sus intereses personales”.</a:t>
            </a:r>
          </a:p>
          <a:p>
            <a:endParaRPr lang="en-US" sz="1800" b="1" dirty="0"/>
          </a:p>
        </p:txBody>
      </p:sp>
      <p:sp>
        <p:nvSpPr>
          <p:cNvPr id="5" name="Text Placeholder 4"/>
          <p:cNvSpPr>
            <a:spLocks noGrp="1"/>
          </p:cNvSpPr>
          <p:nvPr>
            <p:ph type="body" sz="quarter" idx="3"/>
          </p:nvPr>
        </p:nvSpPr>
        <p:spPr>
          <a:xfrm>
            <a:off x="3883659" y="1493194"/>
            <a:ext cx="2936241" cy="739348"/>
          </a:xfrm>
        </p:spPr>
        <p:txBody>
          <a:bodyPr/>
          <a:lstStyle/>
          <a:p>
            <a:r>
              <a:rPr lang="es-ES" dirty="0">
                <a:solidFill>
                  <a:schemeClr val="tx1"/>
                </a:solidFill>
              </a:rPr>
              <a:t>Según la unidad medida</a:t>
            </a:r>
            <a:endParaRPr lang="en-US" dirty="0">
              <a:solidFill>
                <a:schemeClr val="tx1"/>
              </a:solidFill>
            </a:endParaRPr>
          </a:p>
        </p:txBody>
      </p:sp>
      <p:sp>
        <p:nvSpPr>
          <p:cNvPr id="6" name="Text Placeholder 5"/>
          <p:cNvSpPr>
            <a:spLocks noGrp="1"/>
          </p:cNvSpPr>
          <p:nvPr>
            <p:ph type="body" sz="half" idx="16"/>
          </p:nvPr>
        </p:nvSpPr>
        <p:spPr>
          <a:xfrm>
            <a:off x="3873106" y="2363016"/>
            <a:ext cx="2946794" cy="3893322"/>
          </a:xfrm>
        </p:spPr>
        <p:txBody>
          <a:bodyPr>
            <a:normAutofit/>
          </a:bodyPr>
          <a:lstStyle/>
          <a:p>
            <a:pPr marL="285750" indent="-285750">
              <a:buClr>
                <a:srgbClr val="002060"/>
              </a:buClr>
              <a:buFont typeface="Wingdings" charset="2"/>
              <a:buChar char="q"/>
            </a:pPr>
            <a:r>
              <a:rPr lang="es-ES" sz="1800" b="1" dirty="0"/>
              <a:t>Variables continuas: </a:t>
            </a:r>
          </a:p>
          <a:p>
            <a:pPr marL="742950" lvl="1" indent="-285750">
              <a:buClr>
                <a:srgbClr val="002060"/>
              </a:buClr>
              <a:buFont typeface="Wingdings" charset="2"/>
              <a:buChar char="q"/>
            </a:pPr>
            <a:r>
              <a:rPr lang="es-ES" sz="1600" b="1" dirty="0"/>
              <a:t>Por ejemplo "el tiempo en horas, minutos, segundos, etc.”.</a:t>
            </a:r>
            <a:endParaRPr lang="es-ES" sz="1600" dirty="0"/>
          </a:p>
          <a:p>
            <a:pPr marL="285750" indent="-285750">
              <a:buClr>
                <a:srgbClr val="002060"/>
              </a:buClr>
              <a:buFont typeface="Wingdings" charset="2"/>
              <a:buChar char="q"/>
            </a:pPr>
            <a:r>
              <a:rPr lang="es-ES" sz="1800" b="1" dirty="0"/>
              <a:t>Variables discontinuas o discretas: </a:t>
            </a:r>
            <a:r>
              <a:rPr lang="es-ES" sz="1800" dirty="0"/>
              <a:t>Sus unidades no se pueden dividir.</a:t>
            </a:r>
          </a:p>
          <a:p>
            <a:pPr marL="742950" lvl="1" indent="-285750">
              <a:buClr>
                <a:srgbClr val="002060"/>
              </a:buClr>
              <a:buFont typeface="Wingdings" charset="2"/>
              <a:buChar char="q"/>
            </a:pPr>
            <a:r>
              <a:rPr lang="es-ES" sz="1600" b="1" dirty="0"/>
              <a:t>Por ejemplo "el número de estudiantes”.</a:t>
            </a:r>
          </a:p>
        </p:txBody>
      </p:sp>
      <p:sp>
        <p:nvSpPr>
          <p:cNvPr id="7" name="Text Placeholder 6"/>
          <p:cNvSpPr>
            <a:spLocks noGrp="1"/>
          </p:cNvSpPr>
          <p:nvPr>
            <p:ph type="body" sz="quarter" idx="13"/>
          </p:nvPr>
        </p:nvSpPr>
        <p:spPr>
          <a:xfrm>
            <a:off x="7124700" y="1493194"/>
            <a:ext cx="2932113" cy="739348"/>
          </a:xfrm>
        </p:spPr>
        <p:txBody>
          <a:bodyPr/>
          <a:lstStyle/>
          <a:p>
            <a:r>
              <a:rPr lang="es-ES" dirty="0">
                <a:solidFill>
                  <a:schemeClr val="tx1"/>
                </a:solidFill>
              </a:rPr>
              <a:t>Según su relación causal</a:t>
            </a:r>
            <a:endParaRPr lang="en-US" dirty="0">
              <a:solidFill>
                <a:schemeClr val="tx1"/>
              </a:solidFill>
            </a:endParaRPr>
          </a:p>
        </p:txBody>
      </p:sp>
      <p:sp>
        <p:nvSpPr>
          <p:cNvPr id="8" name="Text Placeholder 7"/>
          <p:cNvSpPr>
            <a:spLocks noGrp="1"/>
          </p:cNvSpPr>
          <p:nvPr>
            <p:ph type="body" sz="half" idx="17"/>
          </p:nvPr>
        </p:nvSpPr>
        <p:spPr>
          <a:xfrm>
            <a:off x="7124700" y="2363016"/>
            <a:ext cx="2932113" cy="3893322"/>
          </a:xfrm>
        </p:spPr>
        <p:txBody>
          <a:bodyPr>
            <a:normAutofit fontScale="92500" lnSpcReduction="10000"/>
          </a:bodyPr>
          <a:lstStyle/>
          <a:p>
            <a:pPr marL="285750" indent="-285750">
              <a:buClr>
                <a:schemeClr val="tx1"/>
              </a:buClr>
              <a:buFont typeface="Wingdings" charset="2"/>
              <a:buChar char="q"/>
            </a:pPr>
            <a:r>
              <a:rPr lang="es-ES" sz="1800" b="1" dirty="0"/>
              <a:t>Variable independiente (X): </a:t>
            </a:r>
            <a:r>
              <a:rPr lang="es-ES" sz="1800" dirty="0"/>
              <a:t>Corresponde a la característica o propiedad que supone la causa del fenómeno que se estudia. (Temperatura, cantidad de luz, etc.).</a:t>
            </a:r>
          </a:p>
          <a:p>
            <a:pPr marL="285750" indent="-285750">
              <a:buClr>
                <a:srgbClr val="002060"/>
              </a:buClr>
              <a:buFont typeface="Wingdings" charset="2"/>
              <a:buChar char="q"/>
            </a:pPr>
            <a:r>
              <a:rPr lang="es-ES" sz="1800" b="1" dirty="0"/>
              <a:t>Variable dependiente (Y): </a:t>
            </a:r>
            <a:r>
              <a:rPr lang="es-ES" sz="1800" dirty="0"/>
              <a:t>Valores están asociados a los cambios de la primera. (rendimiento académico).</a:t>
            </a:r>
            <a:endParaRPr lang="en-US" sz="1600" dirty="0"/>
          </a:p>
        </p:txBody>
      </p:sp>
    </p:spTree>
    <p:extLst>
      <p:ext uri="{BB962C8B-B14F-4D97-AF65-F5344CB8AC3E}">
        <p14:creationId xmlns:p14="http://schemas.microsoft.com/office/powerpoint/2010/main" val="114427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52463" y="220766"/>
            <a:ext cx="9404723" cy="967991"/>
          </a:xfrm>
        </p:spPr>
        <p:txBody>
          <a:bodyPr/>
          <a:lstStyle/>
          <a:p>
            <a:r>
              <a:rPr lang="es-ES" dirty="0"/>
              <a:t>Cont.</a:t>
            </a:r>
            <a:endParaRPr lang="en-US" dirty="0"/>
          </a:p>
        </p:txBody>
      </p:sp>
      <p:sp>
        <p:nvSpPr>
          <p:cNvPr id="4" name="Text Placeholder 3"/>
          <p:cNvSpPr>
            <a:spLocks noGrp="1"/>
          </p:cNvSpPr>
          <p:nvPr>
            <p:ph type="body" sz="half" idx="15"/>
          </p:nvPr>
        </p:nvSpPr>
        <p:spPr>
          <a:xfrm>
            <a:off x="1143000" y="1191651"/>
            <a:ext cx="2927350" cy="5067581"/>
          </a:xfrm>
        </p:spPr>
        <p:txBody>
          <a:bodyPr>
            <a:noAutofit/>
          </a:bodyPr>
          <a:lstStyle/>
          <a:p>
            <a:pPr marL="285750" indent="-285750">
              <a:buClr>
                <a:srgbClr val="002060"/>
              </a:buClr>
              <a:buFont typeface="Wingdings" charset="2"/>
              <a:buChar char="q"/>
            </a:pPr>
            <a:r>
              <a:rPr lang="es-ES" sz="2000" b="1" dirty="0"/>
              <a:t>Variables relevantes e irrelevantes: </a:t>
            </a:r>
            <a:r>
              <a:rPr lang="es-ES" sz="2000" dirty="0"/>
              <a:t>En las ciencias sociales las variables pueden ser casi infinitas y se descartan aquellas consideradas irrelevantes. </a:t>
            </a:r>
          </a:p>
          <a:p>
            <a:pPr marL="285750" indent="-285750">
              <a:buClr>
                <a:srgbClr val="002060"/>
              </a:buClr>
              <a:buFont typeface="Wingdings" charset="2"/>
              <a:buChar char="q"/>
            </a:pPr>
            <a:r>
              <a:rPr lang="es-ES" sz="2000" b="1" dirty="0"/>
              <a:t>Variables intervinientes: </a:t>
            </a:r>
            <a:r>
              <a:rPr lang="es-ES" sz="2000" dirty="0"/>
              <a:t>Son aquellas que estando presentes en el fenómeno en observación, no son advertidas.</a:t>
            </a:r>
            <a:endParaRPr lang="en-US" sz="2000" b="1" dirty="0"/>
          </a:p>
        </p:txBody>
      </p:sp>
      <p:sp>
        <p:nvSpPr>
          <p:cNvPr id="6" name="Text Placeholder 5"/>
          <p:cNvSpPr>
            <a:spLocks noGrp="1"/>
          </p:cNvSpPr>
          <p:nvPr>
            <p:ph type="body" sz="half" idx="16"/>
          </p:nvPr>
        </p:nvSpPr>
        <p:spPr>
          <a:xfrm>
            <a:off x="6400800" y="1188757"/>
            <a:ext cx="3429000" cy="5067581"/>
          </a:xfrm>
        </p:spPr>
        <p:txBody>
          <a:bodyPr>
            <a:noAutofit/>
          </a:bodyPr>
          <a:lstStyle/>
          <a:p>
            <a:pPr marL="285750" indent="-285750">
              <a:buClr>
                <a:srgbClr val="002060"/>
              </a:buClr>
              <a:buFont typeface="Wingdings" charset="2"/>
              <a:buChar char="q"/>
            </a:pPr>
            <a:r>
              <a:rPr lang="es-ES" sz="1900" b="1" dirty="0"/>
              <a:t>Variables controladas: </a:t>
            </a:r>
            <a:r>
              <a:rPr lang="es-ES" sz="1900" dirty="0"/>
              <a:t>Se aplican procedimientos para eliminar o "controlar" las variables intervinientes sospechosas. </a:t>
            </a:r>
          </a:p>
          <a:p>
            <a:pPr marL="742950" lvl="1" indent="-285750">
              <a:buClr>
                <a:srgbClr val="002060"/>
              </a:buClr>
              <a:buFont typeface="Wingdings" charset="2"/>
              <a:buChar char="q"/>
            </a:pPr>
            <a:r>
              <a:rPr lang="es-ES" sz="1900" b="1" dirty="0"/>
              <a:t>El investigador en su informe debe explicar los procedimientos aplicados para controlar dichas variables.</a:t>
            </a:r>
            <a:endParaRPr lang="en-US" sz="1900" b="1" dirty="0"/>
          </a:p>
        </p:txBody>
      </p:sp>
    </p:spTree>
    <p:extLst>
      <p:ext uri="{BB962C8B-B14F-4D97-AF65-F5344CB8AC3E}">
        <p14:creationId xmlns:p14="http://schemas.microsoft.com/office/powerpoint/2010/main" val="52413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643282"/>
          </a:xfrm>
        </p:spPr>
        <p:txBody>
          <a:bodyPr/>
          <a:lstStyle/>
          <a:p>
            <a:r>
              <a:rPr lang="es-ES" sz="2400" dirty="0">
                <a:latin typeface="Times New Roman" pitchFamily="18" charset="0"/>
                <a:cs typeface="Times New Roman" pitchFamily="18" charset="0"/>
              </a:rPr>
              <a:t>Cita de Leonardo da Vinci (</a:t>
            </a:r>
            <a:r>
              <a:rPr lang="es-ES" sz="2400" dirty="0" err="1">
                <a:latin typeface="Times New Roman" pitchFamily="18" charset="0"/>
                <a:cs typeface="Times New Roman" pitchFamily="18" charset="0"/>
              </a:rPr>
              <a:t>Toscania</a:t>
            </a:r>
            <a:r>
              <a:rPr lang="es-ES" sz="2400" dirty="0">
                <a:latin typeface="Times New Roman" pitchFamily="18" charset="0"/>
                <a:cs typeface="Times New Roman" pitchFamily="18" charset="0"/>
              </a:rPr>
              <a:t>, </a:t>
            </a:r>
            <a:r>
              <a:rPr lang="es-ES" sz="2400" dirty="0"/>
              <a:t>1452 – 1519</a:t>
            </a:r>
            <a:r>
              <a:rPr lang="es-ES" sz="2400" dirty="0">
                <a:latin typeface="Times New Roman" pitchFamily="18" charset="0"/>
                <a:cs typeface="Times New Roman" pitchFamily="18" charset="0"/>
              </a:rPr>
              <a:t>).</a:t>
            </a:r>
            <a:br>
              <a:rPr lang="es-ES" sz="2400" dirty="0">
                <a:latin typeface="Times New Roman" pitchFamily="18" charset="0"/>
                <a:cs typeface="Times New Roman" pitchFamily="18" charset="0"/>
              </a:rPr>
            </a:br>
            <a:br>
              <a:rPr lang="es-ES" sz="2400" dirty="0">
                <a:latin typeface="Times New Roman" pitchFamily="18" charset="0"/>
                <a:cs typeface="Times New Roman" pitchFamily="18" charset="0"/>
              </a:rPr>
            </a:br>
            <a:r>
              <a:rPr lang="es-ES" sz="2800" dirty="0">
                <a:latin typeface="Times New Roman" pitchFamily="18" charset="0"/>
                <a:cs typeface="Times New Roman" pitchFamily="18" charset="0"/>
              </a:rPr>
              <a:t>Mi intención es primero consultar a la experiencia y entonces mostrar   mediante el razonamiento por qué esa experiencia vino a mostrar lo que hice. Este es en el hecho la verdadera regla por la cual deben proceder los estudiantes de los fenómenos naturales, a pesar que lo lógico es partir del razonamiento y terminar con la experiencia. Las experiencias nunca se equivocan; lo único que puede errar es nuestro juicio, cuando se predicen efectos que no son respaldados por nuestros experimentos”.</a:t>
            </a:r>
            <a:br>
              <a:rPr lang="es-ES" sz="2400" dirty="0">
                <a:latin typeface="Times New Roman" pitchFamily="18" charset="0"/>
                <a:cs typeface="Times New Roman" pitchFamily="18" charset="0"/>
              </a:rPr>
            </a:br>
            <a:br>
              <a:rPr lang="es-ES" sz="2400" dirty="0">
                <a:latin typeface="Times New Roman" pitchFamily="18" charset="0"/>
                <a:cs typeface="Times New Roman" pitchFamily="18" charset="0"/>
              </a:rPr>
            </a:br>
            <a:br>
              <a:rPr lang="es-ES" sz="2400" dirty="0">
                <a:latin typeface="Times New Roman" pitchFamily="18" charset="0"/>
                <a:cs typeface="Times New Roman" pitchFamily="18" charset="0"/>
              </a:rPr>
            </a:br>
            <a:r>
              <a:rPr lang="es-ES"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4267200"/>
            <a:ext cx="1981200" cy="2120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39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9404723" cy="1400530"/>
          </a:xfrm>
        </p:spPr>
        <p:txBody>
          <a:bodyPr/>
          <a:lstStyle/>
          <a:p>
            <a:r>
              <a:rPr lang="es-ES" sz="3600" dirty="0">
                <a:latin typeface="Times New Roman" pitchFamily="18" charset="0"/>
                <a:cs typeface="Times New Roman" pitchFamily="18" charset="0"/>
              </a:rPr>
              <a:t>Desnutrición y deterioro ambiental como condicionantes de deficiencia mental</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600200"/>
            <a:ext cx="8946541" cy="4195481"/>
          </a:xfrm>
        </p:spPr>
        <p:txBody>
          <a:bodyPr>
            <a:normAutofit fontScale="92500" lnSpcReduction="10000"/>
          </a:bodyPr>
          <a:lstStyle/>
          <a:p>
            <a:endParaRPr lang="es-ES" dirty="0"/>
          </a:p>
          <a:p>
            <a:r>
              <a:rPr lang="es-ES" sz="3200" dirty="0">
                <a:latin typeface="Times New Roman" pitchFamily="18" charset="0"/>
                <a:cs typeface="Times New Roman" pitchFamily="18" charset="0"/>
              </a:rPr>
              <a:t>Variables Independientes</a:t>
            </a:r>
          </a:p>
          <a:p>
            <a:pPr lvl="1">
              <a:buClrTx/>
              <a:buFont typeface="Wingdings" pitchFamily="2" charset="2"/>
              <a:buChar char="§"/>
            </a:pPr>
            <a:r>
              <a:rPr lang="es-ES" sz="3200" dirty="0">
                <a:latin typeface="Times New Roman" pitchFamily="18" charset="0"/>
                <a:cs typeface="Times New Roman" pitchFamily="18" charset="0"/>
              </a:rPr>
              <a:t>Estimulación temprana</a:t>
            </a:r>
          </a:p>
          <a:p>
            <a:pPr lvl="1">
              <a:buClrTx/>
              <a:buFont typeface="Wingdings" pitchFamily="2" charset="2"/>
              <a:buChar char="§"/>
            </a:pPr>
            <a:r>
              <a:rPr lang="es-ES" sz="3200" dirty="0">
                <a:latin typeface="Times New Roman" pitchFamily="18" charset="0"/>
                <a:cs typeface="Times New Roman" pitchFamily="18" charset="0"/>
              </a:rPr>
              <a:t>Afecto mostrado a un niño</a:t>
            </a:r>
          </a:p>
          <a:p>
            <a:pPr lvl="1">
              <a:buClrTx/>
              <a:buFont typeface="Wingdings" pitchFamily="2" charset="2"/>
              <a:buChar char="§"/>
            </a:pPr>
            <a:r>
              <a:rPr lang="es-ES" sz="3200" dirty="0">
                <a:latin typeface="Times New Roman" pitchFamily="18" charset="0"/>
                <a:cs typeface="Times New Roman" pitchFamily="18" charset="0"/>
              </a:rPr>
              <a:t>Nutrición infantil</a:t>
            </a:r>
          </a:p>
          <a:p>
            <a:pPr lvl="1"/>
            <a:endParaRPr lang="es-ES" sz="3200" dirty="0">
              <a:latin typeface="Times New Roman" pitchFamily="18" charset="0"/>
              <a:cs typeface="Times New Roman" pitchFamily="18" charset="0"/>
            </a:endParaRPr>
          </a:p>
          <a:p>
            <a:r>
              <a:rPr lang="es-ES" sz="3200" dirty="0">
                <a:latin typeface="Times New Roman" pitchFamily="18" charset="0"/>
                <a:cs typeface="Times New Roman" pitchFamily="18" charset="0"/>
              </a:rPr>
              <a:t>Variables Dependientes</a:t>
            </a:r>
          </a:p>
          <a:p>
            <a:pPr lvl="1">
              <a:buClrTx/>
              <a:buFont typeface="Wingdings" pitchFamily="2" charset="2"/>
              <a:buChar char="§"/>
            </a:pPr>
            <a:r>
              <a:rPr lang="es-ES" sz="3200" dirty="0">
                <a:latin typeface="Times New Roman" pitchFamily="18" charset="0"/>
                <a:cs typeface="Times New Roman" pitchFamily="18" charset="0"/>
              </a:rPr>
              <a:t>Crecimiento y desarrollo intelectual del niño</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69679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605" y="838200"/>
            <a:ext cx="8946541" cy="5334000"/>
          </a:xfrm>
        </p:spPr>
        <p:txBody>
          <a:bodyPr>
            <a:noAutofit/>
          </a:bodyPr>
          <a:lstStyle/>
          <a:p>
            <a:pPr marL="0" indent="0">
              <a:buNone/>
            </a:pPr>
            <a:r>
              <a:rPr lang="es-ES" sz="2600" dirty="0"/>
              <a:t>Otro ejemplo:</a:t>
            </a:r>
          </a:p>
          <a:p>
            <a:pPr marL="0" indent="0">
              <a:buNone/>
            </a:pPr>
            <a:r>
              <a:rPr lang="es-ES" sz="2600" dirty="0"/>
              <a:t>En un experimento que estudia la relación entre la exposición a música clásica y la capacidad de lectura en niños, el investigador dividió a los niños en dos grupos (A y B). En el grupo A, los niños escucharon música de Mozart una hora al día durante un mes. En el grupo B, se pidió a los padres que evitarán tocar música clásica frente a los niños durante un mes. Al final del mes, todos los niños tomaron una prueba de comprensión de lectura. Los que escucharon música de Mozart (grupo A), tuvieron una calificación significativamente más alta en el examen. </a:t>
            </a:r>
            <a:endParaRPr lang="es-PR" sz="2600" dirty="0"/>
          </a:p>
        </p:txBody>
      </p:sp>
    </p:spTree>
    <p:extLst>
      <p:ext uri="{BB962C8B-B14F-4D97-AF65-F5344CB8AC3E}">
        <p14:creationId xmlns:p14="http://schemas.microsoft.com/office/powerpoint/2010/main" val="2250641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62000"/>
            <a:ext cx="8946541" cy="5486399"/>
          </a:xfrm>
        </p:spPr>
        <p:txBody>
          <a:bodyPr>
            <a:noAutofit/>
          </a:bodyPr>
          <a:lstStyle/>
          <a:p>
            <a:pPr marL="0" indent="0">
              <a:buNone/>
            </a:pPr>
            <a:r>
              <a:rPr lang="es-ES" sz="2800" dirty="0"/>
              <a:t>En este caso, la exposición a la música de Mozart es la variable independiente y la calificación en el examen de comprensión de lectura es la variable dependiente. Es decir, la calificación en la prueba </a:t>
            </a:r>
            <a:r>
              <a:rPr lang="es-ES" sz="2800" i="1" dirty="0"/>
              <a:t>depende</a:t>
            </a:r>
            <a:r>
              <a:rPr lang="es-ES" sz="2800" dirty="0"/>
              <a:t> de que el niño haya escuchado o no música clásica. La variable independiente, la exposición a la música de Mozart, es </a:t>
            </a:r>
            <a:r>
              <a:rPr lang="es-ES" sz="2800" i="1" dirty="0"/>
              <a:t>independiente</a:t>
            </a:r>
            <a:r>
              <a:rPr lang="es-ES" sz="2800" dirty="0"/>
              <a:t> porque es algo que puede ser manipulado o modificado por el investigador.</a:t>
            </a:r>
            <a:endParaRPr lang="es-PR" sz="2800" dirty="0"/>
          </a:p>
        </p:txBody>
      </p:sp>
    </p:spTree>
    <p:extLst>
      <p:ext uri="{BB962C8B-B14F-4D97-AF65-F5344CB8AC3E}">
        <p14:creationId xmlns:p14="http://schemas.microsoft.com/office/powerpoint/2010/main" val="260760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645130" y="381000"/>
            <a:ext cx="9404723" cy="1248130"/>
          </a:xfrm>
        </p:spPr>
        <p:txBody>
          <a:bodyPr/>
          <a:lstStyle/>
          <a:p>
            <a:r>
              <a:rPr lang="en-US" sz="4000" dirty="0">
                <a:latin typeface="Times New Roman" pitchFamily="18" charset="0"/>
                <a:cs typeface="Times New Roman" pitchFamily="18" charset="0"/>
              </a:rPr>
              <a:t>              </a:t>
            </a:r>
            <a:r>
              <a:rPr lang="en-US" sz="4400" dirty="0">
                <a:latin typeface="Times New Roman" pitchFamily="18" charset="0"/>
                <a:cs typeface="Times New Roman" pitchFamily="18" charset="0"/>
              </a:rPr>
              <a:t>Planteamiento</a:t>
            </a:r>
            <a:r>
              <a:rPr lang="en-US" sz="4000" dirty="0">
                <a:latin typeface="Times New Roman" pitchFamily="18" charset="0"/>
                <a:cs typeface="Times New Roman" pitchFamily="18" charset="0"/>
              </a:rPr>
              <a:t> del Problema: </a:t>
            </a:r>
          </a:p>
        </p:txBody>
      </p:sp>
      <p:sp>
        <p:nvSpPr>
          <p:cNvPr id="4" name="Content Placeholder 3"/>
          <p:cNvSpPr>
            <a:spLocks noGrp="1"/>
          </p:cNvSpPr>
          <p:nvPr>
            <p:ph idx="1"/>
          </p:nvPr>
        </p:nvSpPr>
        <p:spPr>
          <a:xfrm>
            <a:off x="1103312" y="1629130"/>
            <a:ext cx="8946541" cy="4195481"/>
          </a:xfrm>
        </p:spPr>
        <p:txBody>
          <a:bodyPr>
            <a:noAutofit/>
          </a:bodyPr>
          <a:lstStyle/>
          <a:p>
            <a:pPr marL="0" indent="0">
              <a:buNone/>
            </a:pPr>
            <a:r>
              <a:rPr lang="es-ES" sz="3000" dirty="0">
                <a:latin typeface="Times New Roman" pitchFamily="18" charset="0"/>
                <a:cs typeface="Times New Roman" pitchFamily="18" charset="0"/>
              </a:rPr>
              <a:t>Este es el </a:t>
            </a:r>
            <a:r>
              <a:rPr lang="es-ES" sz="3000" u="sng" dirty="0">
                <a:latin typeface="Times New Roman" pitchFamily="18" charset="0"/>
                <a:cs typeface="Times New Roman" pitchFamily="18" charset="0"/>
              </a:rPr>
              <a:t>punto de partida lógico de una investigación</a:t>
            </a:r>
            <a:r>
              <a:rPr lang="es-ES" sz="3000" dirty="0">
                <a:latin typeface="Times New Roman" pitchFamily="18" charset="0"/>
                <a:cs typeface="Times New Roman" pitchFamily="18" charset="0"/>
              </a:rPr>
              <a:t>. Según John Dewey, filósofo y educador norteamericano de fines del Siglo 19, principios del Siglo 20, la primera etapa del método científico era la admisión de una incongruencia que desconcierta a los investigadores. La selección y formulación de un problema constituye uno de los aspectos más importantes de una investigación para cualquier tipo de investigación, sin importar la disciplina de que se trate.</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59982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 sz="4000" dirty="0">
                <a:latin typeface="Times New Roman" pitchFamily="18" charset="0"/>
                <a:cs typeface="Times New Roman" pitchFamily="18" charset="0"/>
              </a:rPr>
              <a:t>Distinción entre área problemática y delimitación de un problema:</a:t>
            </a:r>
            <a:endParaRPr lang="en-US" sz="40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a:bodyPr>
          <a:lstStyle/>
          <a:p>
            <a:pPr marL="0" indent="0">
              <a:buNone/>
            </a:pPr>
            <a:r>
              <a:rPr lang="es-ES" sz="2800" dirty="0">
                <a:latin typeface="Times New Roman" pitchFamily="18" charset="0"/>
                <a:cs typeface="Times New Roman" pitchFamily="18" charset="0"/>
              </a:rPr>
              <a:t>Esto implica que hay que especificar lo que se ha de investigar y restringir el campo de estudio a una pregunta concreta. Por ejemplo, un maestro puede tener la sospecha que algunos procedimientos tienen mayor eficacia que otros en el aprendizaje de la lectura; si no identifica los procedimientos ni las variables que quiere estudiar, no tiene su problema bien delimitado. Mientras se encuentre en un área ambigua hablaremos de área problemática.</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844736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Fuentes de los Problemas: </a:t>
            </a:r>
          </a:p>
        </p:txBody>
      </p:sp>
      <p:sp>
        <p:nvSpPr>
          <p:cNvPr id="4" name="Content Placeholder 3"/>
          <p:cNvSpPr>
            <a:spLocks noGrp="1"/>
          </p:cNvSpPr>
          <p:nvPr>
            <p:ph idx="1"/>
          </p:nvPr>
        </p:nvSpPr>
        <p:spPr>
          <a:xfrm>
            <a:off x="1122038" y="1524000"/>
            <a:ext cx="8946541" cy="4800600"/>
          </a:xfrm>
        </p:spPr>
        <p:txBody>
          <a:bodyPr>
            <a:noAutofit/>
          </a:bodyPr>
          <a:lstStyle/>
          <a:p>
            <a:r>
              <a:rPr lang="es-ES" sz="2800" dirty="0">
                <a:latin typeface="Times New Roman" pitchFamily="18" charset="0"/>
                <a:cs typeface="Times New Roman" pitchFamily="18" charset="0"/>
              </a:rPr>
              <a:t>Lagunas en el conocimiento.                              </a:t>
            </a:r>
          </a:p>
          <a:p>
            <a:endParaRPr lang="es-ES" sz="2800" dirty="0">
              <a:latin typeface="Times New Roman" pitchFamily="18" charset="0"/>
              <a:cs typeface="Times New Roman" pitchFamily="18" charset="0"/>
            </a:endParaRPr>
          </a:p>
          <a:p>
            <a:r>
              <a:rPr lang="es-ES" sz="2800" dirty="0">
                <a:latin typeface="Times New Roman" pitchFamily="18" charset="0"/>
                <a:cs typeface="Times New Roman" pitchFamily="18" charset="0"/>
              </a:rPr>
              <a:t>Contradicciones aparentes con investigaciones pedagógicas ya realizadas.</a:t>
            </a:r>
          </a:p>
          <a:p>
            <a:endParaRPr lang="es-ES" sz="2800" dirty="0">
              <a:latin typeface="Times New Roman" pitchFamily="18" charset="0"/>
              <a:cs typeface="Times New Roman" pitchFamily="18" charset="0"/>
            </a:endParaRPr>
          </a:p>
          <a:p>
            <a:r>
              <a:rPr lang="es-ES" sz="2800" dirty="0">
                <a:latin typeface="Times New Roman" pitchFamily="18" charset="0"/>
                <a:cs typeface="Times New Roman" pitchFamily="18" charset="0"/>
              </a:rPr>
              <a:t>La experiencia educativa que se tiene.                </a:t>
            </a:r>
          </a:p>
          <a:p>
            <a:endParaRPr lang="es-ES" sz="2800" dirty="0">
              <a:latin typeface="Times New Roman" pitchFamily="18" charset="0"/>
              <a:cs typeface="Times New Roman" pitchFamily="18" charset="0"/>
            </a:endParaRPr>
          </a:p>
          <a:p>
            <a:r>
              <a:rPr lang="es-ES" sz="2800" dirty="0">
                <a:latin typeface="Times New Roman" pitchFamily="18" charset="0"/>
                <a:cs typeface="Times New Roman" pitchFamily="18" charset="0"/>
              </a:rPr>
              <a:t>Artículos de opinión y de investigación de las ciencias de la educación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3969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Requisitos</a:t>
            </a:r>
            <a:r>
              <a:rPr lang="en-US" sz="3600" dirty="0">
                <a:latin typeface="Times New Roman" pitchFamily="18" charset="0"/>
                <a:cs typeface="Times New Roman" pitchFamily="18" charset="0"/>
              </a:rPr>
              <a:t> para investigar un </a:t>
            </a:r>
            <a:r>
              <a:rPr lang="en-US" sz="3600" dirty="0" err="1">
                <a:latin typeface="Times New Roman" pitchFamily="18" charset="0"/>
                <a:cs typeface="Times New Roman" pitchFamily="18" charset="0"/>
              </a:rPr>
              <a:t>problema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según</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      Fred </a:t>
            </a:r>
            <a:r>
              <a:rPr lang="en-US" sz="3600" dirty="0" err="1">
                <a:latin typeface="Times New Roman" pitchFamily="18" charset="0"/>
                <a:cs typeface="Times New Roman" pitchFamily="18" charset="0"/>
              </a:rPr>
              <a:t>Kerlinger</a:t>
            </a:r>
            <a:r>
              <a:rPr lang="en-US" sz="3600" dirty="0">
                <a:latin typeface="Times New Roman" pitchFamily="18" charset="0"/>
                <a:cs typeface="Times New Roman" pitchFamily="18" charset="0"/>
              </a:rPr>
              <a:t> (EE.UU. </a:t>
            </a:r>
            <a:r>
              <a:rPr lang="es-ES" sz="3600" dirty="0"/>
              <a:t>1910–1991) </a:t>
            </a:r>
            <a:r>
              <a:rPr lang="en-US" sz="3600" dirty="0">
                <a:latin typeface="Times New Roman" pitchFamily="18" charset="0"/>
                <a:cs typeface="Times New Roman" pitchFamily="18" charset="0"/>
              </a:rPr>
              <a:t>:</a:t>
            </a:r>
          </a:p>
        </p:txBody>
      </p:sp>
      <p:sp>
        <p:nvSpPr>
          <p:cNvPr id="4" name="Content Placeholder 3"/>
          <p:cNvSpPr>
            <a:spLocks noGrp="1"/>
          </p:cNvSpPr>
          <p:nvPr>
            <p:ph idx="1"/>
          </p:nvPr>
        </p:nvSpPr>
        <p:spPr/>
        <p:txBody>
          <a:bodyPr>
            <a:normAutofit/>
          </a:bodyPr>
          <a:lstStyle/>
          <a:p>
            <a:r>
              <a:rPr lang="es-ES" sz="2400" dirty="0">
                <a:latin typeface="Times New Roman" pitchFamily="18" charset="0"/>
                <a:cs typeface="Times New Roman" pitchFamily="18" charset="0"/>
              </a:rPr>
              <a:t>Debe expresar una relación entre dos o más variables.</a:t>
            </a:r>
          </a:p>
          <a:p>
            <a:r>
              <a:rPr lang="es-ES" sz="2400" dirty="0">
                <a:latin typeface="Times New Roman" pitchFamily="18" charset="0"/>
                <a:cs typeface="Times New Roman" pitchFamily="18" charset="0"/>
              </a:rPr>
              <a:t>El planteamiento debe ser claro, sin ambigüedades y, en lo posible, en forma de pregunta.</a:t>
            </a:r>
          </a:p>
          <a:p>
            <a:r>
              <a:rPr lang="es-ES" sz="2400" dirty="0">
                <a:latin typeface="Times New Roman" pitchFamily="18" charset="0"/>
                <a:cs typeface="Times New Roman" pitchFamily="18" charset="0"/>
              </a:rPr>
              <a:t>Debe permitir su verificación empírica.</a:t>
            </a:r>
          </a:p>
          <a:p>
            <a:r>
              <a:rPr lang="es-ES" sz="2400" dirty="0">
                <a:latin typeface="Times New Roman" pitchFamily="18" charset="0"/>
                <a:cs typeface="Times New Roman" pitchFamily="18" charset="0"/>
              </a:rPr>
              <a:t>El problema debe ser relevante</a:t>
            </a:r>
            <a:r>
              <a:rPr lang="en-US" sz="2400" dirty="0">
                <a:latin typeface="Times New Roman" pitchFamily="18" charset="0"/>
                <a:cs typeface="Times New Roman" pitchFamily="18" charset="0"/>
              </a:rPr>
              <a:t>,</a:t>
            </a:r>
            <a:r>
              <a:rPr lang="es-ES" sz="2400" dirty="0">
                <a:latin typeface="Times New Roman" pitchFamily="18" charset="0"/>
                <a:cs typeface="Times New Roman" pitchFamily="18" charset="0"/>
              </a:rPr>
              <a:t> es decir, que justifique el esfuerzo y la inversión que se gasta en su resolución.</a:t>
            </a:r>
          </a:p>
          <a:p>
            <a:r>
              <a:rPr lang="es-ES" sz="2400" dirty="0">
                <a:latin typeface="Times New Roman" pitchFamily="18" charset="0"/>
                <a:cs typeface="Times New Roman" pitchFamily="18" charset="0"/>
              </a:rPr>
              <a:t>Debe enmarcarse dentro de una teoría, considerando que la ciencia busca generalizaciones y no se construye con hechos aislados.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42597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133600"/>
            <a:ext cx="8825657" cy="1915647"/>
          </a:xfrm>
        </p:spPr>
        <p:txBody>
          <a:bodyPr/>
          <a:lstStyle/>
          <a:p>
            <a:r>
              <a:rPr lang="en-US" sz="6000" dirty="0">
                <a:latin typeface="Times New Roman" pitchFamily="18" charset="0"/>
                <a:cs typeface="Times New Roman" pitchFamily="18" charset="0"/>
              </a:rPr>
              <a:t>          Las Hipótesis</a:t>
            </a:r>
          </a:p>
        </p:txBody>
      </p:sp>
    </p:spTree>
    <p:extLst>
      <p:ext uri="{BB962C8B-B14F-4D97-AF65-F5344CB8AC3E}">
        <p14:creationId xmlns:p14="http://schemas.microsoft.com/office/powerpoint/2010/main" val="379067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74022" y="1143000"/>
            <a:ext cx="8946541" cy="4195481"/>
          </a:xfrm>
        </p:spPr>
        <p:txBody>
          <a:bodyPr>
            <a:normAutofit/>
          </a:bodyPr>
          <a:lstStyle/>
          <a:p>
            <a:r>
              <a:rPr lang="es-ES" sz="2400" dirty="0">
                <a:latin typeface="Times New Roman" pitchFamily="18" charset="0"/>
                <a:cs typeface="Times New Roman" pitchFamily="18" charset="0"/>
              </a:rPr>
              <a:t>Las hipótesis sostienen afirmaciones que trataremos de probar y pueden definirse como </a:t>
            </a:r>
            <a:r>
              <a:rPr lang="es-ES" sz="2400" u="sng" dirty="0">
                <a:latin typeface="Times New Roman" pitchFamily="18" charset="0"/>
                <a:cs typeface="Times New Roman" pitchFamily="18" charset="0"/>
              </a:rPr>
              <a:t>explicaciones tentativas</a:t>
            </a:r>
            <a:r>
              <a:rPr lang="es-ES" sz="2400" dirty="0">
                <a:latin typeface="Times New Roman" pitchFamily="18" charset="0"/>
                <a:cs typeface="Times New Roman" pitchFamily="18" charset="0"/>
              </a:rPr>
              <a:t> del fenómeno que se investiga formuladas a manera de proposiciones. Estas proposiciones se  establecen como </a:t>
            </a:r>
            <a:r>
              <a:rPr lang="es-ES" sz="2400" u="sng" dirty="0">
                <a:latin typeface="Times New Roman" pitchFamily="18" charset="0"/>
                <a:cs typeface="Times New Roman" pitchFamily="18" charset="0"/>
              </a:rPr>
              <a:t>relaciones entre dos o más variables </a:t>
            </a:r>
            <a:r>
              <a:rPr lang="es-ES" sz="2400" dirty="0">
                <a:latin typeface="Times New Roman" pitchFamily="18" charset="0"/>
                <a:cs typeface="Times New Roman" pitchFamily="18" charset="0"/>
              </a:rPr>
              <a:t>y se apoyan en conocimientos organizados.</a:t>
            </a:r>
          </a:p>
          <a:p>
            <a:endParaRPr lang="es-ES" sz="2400" dirty="0">
              <a:latin typeface="Times New Roman" pitchFamily="18" charset="0"/>
              <a:cs typeface="Times New Roman" pitchFamily="18" charset="0"/>
            </a:endParaRPr>
          </a:p>
          <a:p>
            <a:r>
              <a:rPr lang="es-ES" sz="2400" dirty="0">
                <a:latin typeface="Times New Roman" pitchFamily="18" charset="0"/>
                <a:cs typeface="Times New Roman" pitchFamily="18" charset="0"/>
              </a:rPr>
              <a:t>Las hipótesis son un poderoso instrumento para la investigación  científica, pues permite relacionar la teoría con la observación y viceversa.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692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90600"/>
            <a:ext cx="8946541" cy="5257799"/>
          </a:xfrm>
        </p:spPr>
        <p:txBody>
          <a:bodyPr/>
          <a:lstStyle/>
          <a:p>
            <a:pPr marL="0" indent="0">
              <a:buNone/>
            </a:pPr>
            <a:r>
              <a:rPr lang="es-PR" sz="2800" b="1" dirty="0"/>
              <a:t>Ejemplo de una hipótesis:</a:t>
            </a:r>
          </a:p>
          <a:p>
            <a:pPr marL="0" indent="0">
              <a:buNone/>
            </a:pPr>
            <a:endParaRPr lang="es-PR" sz="2800" b="1" dirty="0"/>
          </a:p>
          <a:p>
            <a:r>
              <a:rPr lang="es-PR" sz="2800" b="1" dirty="0"/>
              <a:t>El estudio en grupo contribuye a alcanzar un aprovechamiento más elevado en una materia en particular.</a:t>
            </a:r>
          </a:p>
          <a:p>
            <a:pPr marL="800100" lvl="2" indent="0">
              <a:buNone/>
            </a:pPr>
            <a:endParaRPr lang="es-PR" sz="2800" b="1" dirty="0"/>
          </a:p>
          <a:p>
            <a:pPr marL="800100" lvl="2" indent="0">
              <a:buNone/>
            </a:pPr>
            <a:r>
              <a:rPr lang="es-PR" sz="2800" b="1" dirty="0"/>
              <a:t>Variables:	1.  Estudio en grupo o individual.</a:t>
            </a:r>
          </a:p>
          <a:p>
            <a:pPr marL="800100" lvl="2" indent="0">
              <a:buNone/>
            </a:pPr>
            <a:r>
              <a:rPr lang="es-PR" sz="2800" b="1" dirty="0"/>
              <a:t>					2.  Nivel de aprovechamiento.</a:t>
            </a:r>
          </a:p>
          <a:p>
            <a:pPr marL="800100" lvl="2" indent="0">
              <a:buNone/>
            </a:pPr>
            <a:r>
              <a:rPr lang="es-PR" dirty="0"/>
              <a:t>			</a:t>
            </a:r>
          </a:p>
          <a:p>
            <a:endParaRPr lang="es-PR" dirty="0"/>
          </a:p>
        </p:txBody>
      </p:sp>
    </p:spTree>
    <p:extLst>
      <p:ext uri="{BB962C8B-B14F-4D97-AF65-F5344CB8AC3E}">
        <p14:creationId xmlns:p14="http://schemas.microsoft.com/office/powerpoint/2010/main" val="814269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Ion_16x9</Template>
  <TotalTime>2698</TotalTime>
  <Words>1146</Words>
  <Application>Microsoft Macintosh PowerPoint</Application>
  <PresentationFormat>Widescreen</PresentationFormat>
  <Paragraphs>93</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Times New Roman</vt:lpstr>
      <vt:lpstr>Wingdings</vt:lpstr>
      <vt:lpstr>Wingdings 3</vt:lpstr>
      <vt:lpstr>Ion</vt:lpstr>
      <vt:lpstr>TEMA 3       Problema e Hipótesis</vt:lpstr>
      <vt:lpstr>Cita de Leonardo da Vinci (Toscania, 1452 – 1519).  Mi intención es primero consultar a la experiencia y entonces mostrar   mediante el razonamiento por qué esa experiencia vino a mostrar lo que hice. Este es en el hecho la verdadera regla por la cual deben proceder los estudiantes de los fenómenos naturales, a pesar que lo lógico es partir del razonamiento y terminar con la experiencia. Las experiencias nunca se equivocan; lo único que puede errar es nuestro juicio, cuando se predicen efectos que no son respaldados por nuestros experimentos”.      </vt:lpstr>
      <vt:lpstr>              Planteamiento del Problema: </vt:lpstr>
      <vt:lpstr>Distinción entre área problemática y delimitación de un problema:</vt:lpstr>
      <vt:lpstr>        Fuentes de los Problemas: </vt:lpstr>
      <vt:lpstr>      Requisitos para investigar un problema según       Fred Kerlinger (EE.UU. 1910–1991) :</vt:lpstr>
      <vt:lpstr>          Las Hipótesis</vt:lpstr>
      <vt:lpstr>PowerPoint Presentation</vt:lpstr>
      <vt:lpstr>PowerPoint Presentation</vt:lpstr>
      <vt:lpstr>      Requisitos para una hipótesis bien formulada</vt:lpstr>
      <vt:lpstr>PowerPoint Presentation</vt:lpstr>
      <vt:lpstr>PowerPoint Presentation</vt:lpstr>
      <vt:lpstr>PowerPoint Presentation</vt:lpstr>
      <vt:lpstr>Requisitos para una buena predicción.</vt:lpstr>
      <vt:lpstr>Regla del “si” y el “entonces”</vt:lpstr>
      <vt:lpstr>PowerPoint Presentation</vt:lpstr>
      <vt:lpstr>          Tipos de Variables</vt:lpstr>
      <vt:lpstr>Criterios de Clasificación</vt:lpstr>
      <vt:lpstr>Cont.</vt:lpstr>
      <vt:lpstr>Desnutrición y deterioro ambiental como condicionantes de deficiencia mental</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NOELIA REYES DELEON</dc:creator>
  <cp:lastModifiedBy>Pedro  Rivera Villegas</cp:lastModifiedBy>
  <cp:revision>152</cp:revision>
  <dcterms:created xsi:type="dcterms:W3CDTF">2015-04-20T16:54:49Z</dcterms:created>
  <dcterms:modified xsi:type="dcterms:W3CDTF">2018-03-21T14:11:06Z</dcterms:modified>
</cp:coreProperties>
</file>