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66" r:id="rId2"/>
    <p:sldId id="268" r:id="rId3"/>
    <p:sldId id="270" r:id="rId4"/>
    <p:sldId id="279" r:id="rId5"/>
    <p:sldId id="280" r:id="rId6"/>
    <p:sldId id="281" r:id="rId7"/>
    <p:sldId id="285" r:id="rId8"/>
    <p:sldId id="269" r:id="rId9"/>
    <p:sldId id="271" r:id="rId10"/>
    <p:sldId id="288" r:id="rId11"/>
    <p:sldId id="256" r:id="rId12"/>
    <p:sldId id="257" r:id="rId13"/>
    <p:sldId id="272" r:id="rId14"/>
    <p:sldId id="261" r:id="rId15"/>
    <p:sldId id="262" r:id="rId16"/>
    <p:sldId id="264" r:id="rId17"/>
    <p:sldId id="277" r:id="rId18"/>
    <p:sldId id="273" r:id="rId19"/>
    <p:sldId id="291" r:id="rId20"/>
    <p:sldId id="292" r:id="rId21"/>
    <p:sldId id="293" r:id="rId22"/>
    <p:sldId id="29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8"/>
  </p:normalViewPr>
  <p:slideViewPr>
    <p:cSldViewPr>
      <p:cViewPr varScale="1">
        <p:scale>
          <a:sx n="89" d="100"/>
          <a:sy n="89" d="100"/>
        </p:scale>
        <p:origin x="1648"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D3FA5-1ED0-4864-9933-AE6A27AB397F}" type="datetimeFigureOut">
              <a:rPr lang="en-US" smtClean="0"/>
              <a:t>3/21/18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01A84-B96D-4404-809E-BD0E6CDD7452}" type="slidenum">
              <a:rPr lang="en-US" smtClean="0"/>
              <a:t>‹#›</a:t>
            </a:fld>
            <a:endParaRPr lang="en-US"/>
          </a:p>
        </p:txBody>
      </p:sp>
    </p:spTree>
    <p:extLst>
      <p:ext uri="{BB962C8B-B14F-4D97-AF65-F5344CB8AC3E}">
        <p14:creationId xmlns:p14="http://schemas.microsoft.com/office/powerpoint/2010/main" val="4082295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01A84-B96D-4404-809E-BD0E6CDD7452}" type="slidenum">
              <a:rPr lang="en-US" smtClean="0"/>
              <a:t>8</a:t>
            </a:fld>
            <a:endParaRPr lang="en-US"/>
          </a:p>
        </p:txBody>
      </p:sp>
    </p:spTree>
    <p:extLst>
      <p:ext uri="{BB962C8B-B14F-4D97-AF65-F5344CB8AC3E}">
        <p14:creationId xmlns:p14="http://schemas.microsoft.com/office/powerpoint/2010/main" val="243396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713B-D9F4-E14C-A3D3-F5638AE31A2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74DA612-4A5D-B547-B9C9-6ACD0A96AD2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B7BBAA5-A022-9347-88D7-EEF565E21295}"/>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5" name="Footer Placeholder 4">
            <a:extLst>
              <a:ext uri="{FF2B5EF4-FFF2-40B4-BE49-F238E27FC236}">
                <a16:creationId xmlns:a16="http://schemas.microsoft.com/office/drawing/2014/main" id="{66EBA43D-C53A-B749-9B46-D6DC44A212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D9D03-89AC-9440-840B-E372AE74D011}"/>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334916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60DF2-4129-A44D-9192-2EE05145C7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774898-F0A5-1749-BA23-8CDF07703B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EE2CC-B1B5-604E-8336-8B6647078843}"/>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5" name="Footer Placeholder 4">
            <a:extLst>
              <a:ext uri="{FF2B5EF4-FFF2-40B4-BE49-F238E27FC236}">
                <a16:creationId xmlns:a16="http://schemas.microsoft.com/office/drawing/2014/main" id="{2DA59F40-09C4-C749-B0D4-B8284BDC94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CB18B-EB70-B44F-B066-12FC7BA4E40C}"/>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51197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CECCE8-CF0D-6245-B9FA-1CB57CBACEF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B50CAB-51AD-D742-AFB5-D3522990DF65}"/>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FEE1E4-C0EC-0348-89B8-9FD77864287F}"/>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5" name="Footer Placeholder 4">
            <a:extLst>
              <a:ext uri="{FF2B5EF4-FFF2-40B4-BE49-F238E27FC236}">
                <a16:creationId xmlns:a16="http://schemas.microsoft.com/office/drawing/2014/main" id="{2DEA1420-6080-E74E-B20C-AE448B0E18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93DB-564C-FF40-B9C4-7976D6F70E08}"/>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323937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B6B84-3496-194F-9B1E-118AC1F578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1F7CF5-2D95-9A4A-BCB8-E65C85FADF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B625D-5088-7244-AA71-E248A1443D61}"/>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5" name="Footer Placeholder 4">
            <a:extLst>
              <a:ext uri="{FF2B5EF4-FFF2-40B4-BE49-F238E27FC236}">
                <a16:creationId xmlns:a16="http://schemas.microsoft.com/office/drawing/2014/main" id="{0121DE94-A5D5-8346-BE0F-5CAE64C0E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023EB4-0581-114B-865C-2311C941B56F}"/>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435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BF7D-F7AF-9440-A395-6C296DCC400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45648CF-550D-E24E-A0AC-EB72F3DFE84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96DB0D-E274-B849-8163-F5238DC982E0}"/>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5" name="Footer Placeholder 4">
            <a:extLst>
              <a:ext uri="{FF2B5EF4-FFF2-40B4-BE49-F238E27FC236}">
                <a16:creationId xmlns:a16="http://schemas.microsoft.com/office/drawing/2014/main" id="{CBB0C4A9-8AFB-034D-943E-7B938B9ED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9DC1E-85B8-DC4D-958E-B109B6CC4AE7}"/>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243167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6D620-EAE2-6741-81C2-3B795323F8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670988-2675-7144-B1C5-FD1D7F6C9F2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F96F76-8ADE-F144-8A93-7A4AAC83FF31}"/>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D367F4-7216-274E-8C65-D7C06DB58BD8}"/>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6" name="Footer Placeholder 5">
            <a:extLst>
              <a:ext uri="{FF2B5EF4-FFF2-40B4-BE49-F238E27FC236}">
                <a16:creationId xmlns:a16="http://schemas.microsoft.com/office/drawing/2014/main" id="{41E420F5-6DCE-A74F-918E-8B9CE5A279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43721C-C1FC-344C-A9F6-3F4406C95854}"/>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177593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C148D-0A2B-FB4F-A197-EBEE15F862F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85B0FD-1519-1946-8097-8F9F0164416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4FC86E1-E559-CB41-9A61-55549FB6DDDE}"/>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014433-5B68-E748-9D66-0533920CA2F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1DB1B9ED-B86F-774B-AD04-7AF1F214FC7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E9522B-4E8F-414A-8173-A435AE164239}"/>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8" name="Footer Placeholder 7">
            <a:extLst>
              <a:ext uri="{FF2B5EF4-FFF2-40B4-BE49-F238E27FC236}">
                <a16:creationId xmlns:a16="http://schemas.microsoft.com/office/drawing/2014/main" id="{B652DBEA-59F2-E84C-A989-643A4CD3BE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ACE9E6-6D91-1F49-8B96-62677F091B44}"/>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162064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C7D70-D26E-4D48-8874-44C8745C68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C2A75E-0A16-0A48-B3C6-A56C77E98289}"/>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4" name="Footer Placeholder 3">
            <a:extLst>
              <a:ext uri="{FF2B5EF4-FFF2-40B4-BE49-F238E27FC236}">
                <a16:creationId xmlns:a16="http://schemas.microsoft.com/office/drawing/2014/main" id="{27278E09-78CF-8A43-BE19-94D659CE9B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D913F8-9910-9B4F-8759-BA7D42E32FC3}"/>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276351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63E508-F6D5-3A48-8897-6BA6D40E8DC0}"/>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3" name="Footer Placeholder 2">
            <a:extLst>
              <a:ext uri="{FF2B5EF4-FFF2-40B4-BE49-F238E27FC236}">
                <a16:creationId xmlns:a16="http://schemas.microsoft.com/office/drawing/2014/main" id="{E67BC3C6-CC55-1045-9C37-D79799FC83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435D08-7403-874D-A861-BC6D5AE506AB}"/>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22075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BE741-380B-D54D-9B80-E021BEFFAF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F00C2E3-A91E-6646-B433-664C5E4B955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0B618C-B7B7-F846-BE22-FB5533BE8C3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F53EB97-BADC-174F-BF33-4F1DBF358F37}"/>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6" name="Footer Placeholder 5">
            <a:extLst>
              <a:ext uri="{FF2B5EF4-FFF2-40B4-BE49-F238E27FC236}">
                <a16:creationId xmlns:a16="http://schemas.microsoft.com/office/drawing/2014/main" id="{453248C2-398B-3F45-A179-8B3339BABF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F29C8-DAE9-754E-8E56-4B508547528C}"/>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125050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73BCF-E6D7-F54A-99C9-1A58A6FCA27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30B1132-CC65-A64B-A253-9B39F6B1B8B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02FA1D4-EEE8-C741-8A75-D5A5D4190D6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28B9CCF-589F-0B4F-A9C9-2FBA4739C449}"/>
              </a:ext>
            </a:extLst>
          </p:cNvPr>
          <p:cNvSpPr>
            <a:spLocks noGrp="1"/>
          </p:cNvSpPr>
          <p:nvPr>
            <p:ph type="dt" sz="half" idx="10"/>
          </p:nvPr>
        </p:nvSpPr>
        <p:spPr/>
        <p:txBody>
          <a:bodyPr/>
          <a:lstStyle/>
          <a:p>
            <a:fld id="{77F3DDAA-E309-4235-8604-0E9FF664C057}" type="datetimeFigureOut">
              <a:rPr lang="en-US" smtClean="0"/>
              <a:t>3/21/18</a:t>
            </a:fld>
            <a:endParaRPr lang="en-US"/>
          </a:p>
        </p:txBody>
      </p:sp>
      <p:sp>
        <p:nvSpPr>
          <p:cNvPr id="6" name="Footer Placeholder 5">
            <a:extLst>
              <a:ext uri="{FF2B5EF4-FFF2-40B4-BE49-F238E27FC236}">
                <a16:creationId xmlns:a16="http://schemas.microsoft.com/office/drawing/2014/main" id="{95827046-52ED-AA4D-8ADB-BF2EE5CF98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B48BD0-D3F5-8049-846D-954DCCC166DA}"/>
              </a:ext>
            </a:extLst>
          </p:cNvPr>
          <p:cNvSpPr>
            <a:spLocks noGrp="1"/>
          </p:cNvSpPr>
          <p:nvPr>
            <p:ph type="sldNum" sz="quarter" idx="12"/>
          </p:nvPr>
        </p:nvSpPr>
        <p:spPr/>
        <p:txBody>
          <a:bodyPr/>
          <a:lstStyle/>
          <a:p>
            <a:fld id="{E03D953E-5E48-4E52-92A8-14B85B805627}" type="slidenum">
              <a:rPr lang="en-US" smtClean="0"/>
              <a:t>‹#›</a:t>
            </a:fld>
            <a:endParaRPr lang="en-US"/>
          </a:p>
        </p:txBody>
      </p:sp>
    </p:spTree>
    <p:extLst>
      <p:ext uri="{BB962C8B-B14F-4D97-AF65-F5344CB8AC3E}">
        <p14:creationId xmlns:p14="http://schemas.microsoft.com/office/powerpoint/2010/main" val="426936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115B18-7579-DC43-AF07-FD51A7A67B3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A2C465-017E-6343-8C8F-44D68246153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D68D64-5375-5142-88AA-DBE736B93BC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F3DDAA-E309-4235-8604-0E9FF664C057}" type="datetimeFigureOut">
              <a:rPr lang="en-US" smtClean="0"/>
              <a:t>3/21/18</a:t>
            </a:fld>
            <a:endParaRPr lang="en-US"/>
          </a:p>
        </p:txBody>
      </p:sp>
      <p:sp>
        <p:nvSpPr>
          <p:cNvPr id="5" name="Footer Placeholder 4">
            <a:extLst>
              <a:ext uri="{FF2B5EF4-FFF2-40B4-BE49-F238E27FC236}">
                <a16:creationId xmlns:a16="http://schemas.microsoft.com/office/drawing/2014/main" id="{E936D7A8-85FA-FF44-AB97-C69CB40C03C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492905-EF9C-1541-A6C2-374504BE61B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3D953E-5E48-4E52-92A8-14B85B805627}" type="slidenum">
              <a:rPr lang="en-US" smtClean="0"/>
              <a:t>‹#›</a:t>
            </a:fld>
            <a:endParaRPr lang="en-US"/>
          </a:p>
        </p:txBody>
      </p:sp>
    </p:spTree>
    <p:extLst>
      <p:ext uri="{BB962C8B-B14F-4D97-AF65-F5344CB8AC3E}">
        <p14:creationId xmlns:p14="http://schemas.microsoft.com/office/powerpoint/2010/main" val="39288098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9833" y="914400"/>
            <a:ext cx="7754713" cy="1752600"/>
          </a:xfrm>
        </p:spPr>
        <p:txBody>
          <a:bodyPr>
            <a:normAutofit fontScale="90000"/>
          </a:bodyPr>
          <a:lstStyle/>
          <a:p>
            <a:br>
              <a:rPr lang="en-US" dirty="0"/>
            </a:br>
            <a:br>
              <a:rPr lang="en-US" dirty="0"/>
            </a:br>
            <a:r>
              <a:rPr lang="en-US" dirty="0"/>
              <a:t>TEMA 5</a:t>
            </a:r>
            <a:br>
              <a:rPr lang="en-US" dirty="0"/>
            </a:br>
            <a:br>
              <a:rPr lang="en-US" dirty="0"/>
            </a:br>
            <a:r>
              <a:rPr lang="en-US" dirty="0" err="1"/>
              <a:t>Técnicas</a:t>
            </a:r>
            <a:r>
              <a:rPr lang="en-US" dirty="0"/>
              <a:t> de </a:t>
            </a:r>
            <a:r>
              <a:rPr lang="en-US" dirty="0" err="1"/>
              <a:t>Muestreo</a:t>
            </a:r>
            <a:endParaRPr lang="en-US" dirty="0"/>
          </a:p>
        </p:txBody>
      </p:sp>
      <p:sp>
        <p:nvSpPr>
          <p:cNvPr id="5" name="Text Placeholder 4"/>
          <p:cNvSpPr>
            <a:spLocks noGrp="1"/>
          </p:cNvSpPr>
          <p:nvPr>
            <p:ph type="body" idx="1"/>
          </p:nvPr>
        </p:nvSpPr>
        <p:spPr>
          <a:xfrm>
            <a:off x="838200" y="4038600"/>
            <a:ext cx="7595795" cy="1524000"/>
          </a:xfrm>
        </p:spPr>
        <p:txBody>
          <a:bodyPr>
            <a:normAutofit/>
          </a:bodyPr>
          <a:lstStyle/>
          <a:p>
            <a:r>
              <a:rPr lang="es-PR" sz="2400" dirty="0">
                <a:solidFill>
                  <a:schemeClr val="tx1"/>
                </a:solidFill>
              </a:rPr>
              <a:t>EDUC 600  MÉTODOS DE INVESTIGACIÓN EN EDUCACIÓN</a:t>
            </a:r>
          </a:p>
          <a:p>
            <a:endParaRPr lang="es-PR" sz="2400" dirty="0">
              <a:solidFill>
                <a:schemeClr val="tx1"/>
              </a:solidFill>
            </a:endParaRPr>
          </a:p>
          <a:p>
            <a:r>
              <a:rPr lang="es-PR" sz="2400" dirty="0">
                <a:solidFill>
                  <a:schemeClr val="tx1"/>
                </a:solidFill>
              </a:rPr>
              <a:t>PROFESOR: DR. PETER RIVERA-VILLEGAS</a:t>
            </a:r>
            <a:endParaRPr lang="en-US" sz="2400" dirty="0">
              <a:solidFill>
                <a:schemeClr val="tx1"/>
              </a:solidFill>
            </a:endParaRPr>
          </a:p>
        </p:txBody>
      </p:sp>
    </p:spTree>
    <p:extLst>
      <p:ext uri="{BB962C8B-B14F-4D97-AF65-F5344CB8AC3E}">
        <p14:creationId xmlns:p14="http://schemas.microsoft.com/office/powerpoint/2010/main" val="2536548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145226" y="1143000"/>
            <a:ext cx="4853545" cy="1444700"/>
            <a:chOff x="249752" y="166"/>
            <a:chExt cx="4853545" cy="1043687"/>
          </a:xfrm>
          <a:scene3d>
            <a:camera prst="orthographicFront"/>
            <a:lightRig rig="flat" dir="t"/>
          </a:scene3d>
        </p:grpSpPr>
        <p:sp>
          <p:nvSpPr>
            <p:cNvPr id="5" name="Rounded Rectangle 4"/>
            <p:cNvSpPr/>
            <p:nvPr/>
          </p:nvSpPr>
          <p:spPr>
            <a:xfrm>
              <a:off x="249752" y="166"/>
              <a:ext cx="4853545" cy="1043687"/>
            </a:xfrm>
            <a:prstGeom prst="roundRect">
              <a:avLst>
                <a:gd name="adj" fmla="val 10000"/>
              </a:avLst>
            </a:prstGeom>
            <a:gradFill rotWithShape="1">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p3d prstMaterial="dkEdge">
              <a:bevelT w="8200" h="38100"/>
            </a:sp3d>
          </p:spPr>
        </p:sp>
        <p:sp>
          <p:nvSpPr>
            <p:cNvPr id="6" name="Rounded Rectangle 4"/>
            <p:cNvSpPr/>
            <p:nvPr/>
          </p:nvSpPr>
          <p:spPr>
            <a:xfrm>
              <a:off x="280321" y="30735"/>
              <a:ext cx="4792407" cy="982549"/>
            </a:xfrm>
            <a:prstGeom prst="rect">
              <a:avLst/>
            </a:prstGeom>
            <a:solidFill>
              <a:schemeClr val="bg1"/>
            </a:solidFill>
            <a:ln>
              <a:noFill/>
            </a:ln>
            <a:effectLst/>
            <a:sp3d/>
          </p:spPr>
          <p:txBody>
            <a:bodyPr spcFirstLastPara="0" vert="horz" wrap="square" lIns="97155" tIns="64770" rIns="97155" bIns="64770" numCol="1" spcCol="1270" anchor="ctr" anchorCtr="0">
              <a:noAutofit/>
            </a:bodyPr>
            <a:lstStyle/>
            <a:p>
              <a:pPr marL="0" marR="0" lvl="0" indent="0" algn="ctr" defTabSz="2266950" eaLnBrk="1" fontAlgn="auto" latinLnBrk="0" hangingPunct="1">
                <a:lnSpc>
                  <a:spcPct val="90000"/>
                </a:lnSpc>
                <a:spcBef>
                  <a:spcPct val="0"/>
                </a:spcBef>
                <a:spcAft>
                  <a:spcPct val="35000"/>
                </a:spcAft>
                <a:buClrTx/>
                <a:buSzTx/>
                <a:buFontTx/>
                <a:buNone/>
                <a:tabLst/>
                <a:defRPr/>
              </a:pPr>
              <a:r>
                <a:rPr kumimoji="0" lang="es-PR" sz="5100" b="0" i="0" u="none" strike="noStrike" kern="1200" cap="none" spc="0" normalizeH="0" baseline="0" noProof="0" dirty="0">
                  <a:ln>
                    <a:noFill/>
                  </a:ln>
                  <a:solidFill>
                    <a:sysClr val="windowText" lastClr="000000"/>
                  </a:solidFill>
                  <a:effectLst/>
                  <a:uLnTx/>
                  <a:uFillTx/>
                  <a:latin typeface="Calibri"/>
                  <a:ea typeface="+mn-ea"/>
                  <a:cs typeface="+mn-cs"/>
                </a:rPr>
                <a:t>Tipo de Muestras</a:t>
              </a:r>
            </a:p>
          </p:txBody>
        </p:sp>
      </p:grpSp>
      <p:sp>
        <p:nvSpPr>
          <p:cNvPr id="9" name="Rounded Rectangle 4"/>
          <p:cNvSpPr/>
          <p:nvPr/>
        </p:nvSpPr>
        <p:spPr>
          <a:xfrm>
            <a:off x="1579100" y="3389350"/>
            <a:ext cx="6096000" cy="914399"/>
          </a:xfrm>
          <a:prstGeom prst="rect">
            <a:avLst/>
          </a:prstGeom>
          <a:noFill/>
          <a:ln>
            <a:noFill/>
          </a:ln>
          <a:effectLst/>
        </p:spPr>
        <p:txBody>
          <a:bodyPr spcFirstLastPara="0" vert="horz" wrap="square" lIns="43815" tIns="29210" rIns="43815" bIns="29210" numCol="1" spcCol="1270" anchor="ctr" anchorCtr="0">
            <a:noAutofit/>
          </a:bodyPr>
          <a:lstStyle/>
          <a:p>
            <a:pPr marL="0" marR="0" lvl="0" indent="0" algn="ctr" defTabSz="1022350" eaLnBrk="1" fontAlgn="auto" latinLnBrk="0" hangingPunct="1">
              <a:lnSpc>
                <a:spcPct val="90000"/>
              </a:lnSpc>
              <a:spcBef>
                <a:spcPct val="0"/>
              </a:spcBef>
              <a:spcAft>
                <a:spcPct val="35000"/>
              </a:spcAft>
              <a:buClrTx/>
              <a:buSzTx/>
              <a:buFontTx/>
              <a:buNone/>
              <a:tabLst/>
              <a:defRPr/>
            </a:pPr>
            <a:r>
              <a:rPr kumimoji="0" lang="es-PR" sz="3600" b="0" i="0" u="none" strike="noStrike" kern="1200" cap="none" spc="0" normalizeH="0" baseline="0" noProof="0" dirty="0">
                <a:ln>
                  <a:noFill/>
                </a:ln>
                <a:solidFill>
                  <a:sysClr val="windowText" lastClr="000000">
                    <a:hueOff val="0"/>
                    <a:satOff val="0"/>
                    <a:lumOff val="0"/>
                    <a:alphaOff val="0"/>
                  </a:sysClr>
                </a:solidFill>
                <a:effectLst/>
                <a:uLnTx/>
                <a:uFillTx/>
                <a:latin typeface="Calibri"/>
                <a:ea typeface="+mn-ea"/>
                <a:cs typeface="+mn-cs"/>
              </a:rPr>
              <a:t>Probabilísticas o aleatorias</a:t>
            </a:r>
          </a:p>
        </p:txBody>
      </p:sp>
      <p:sp>
        <p:nvSpPr>
          <p:cNvPr id="12" name="Rounded Rectangle 4"/>
          <p:cNvSpPr/>
          <p:nvPr/>
        </p:nvSpPr>
        <p:spPr>
          <a:xfrm>
            <a:off x="1985444" y="5105400"/>
            <a:ext cx="5283313" cy="8608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s-PR" sz="3600" kern="1200" dirty="0">
                <a:latin typeface="Calibri" panose="020F0502020204030204" pitchFamily="34" charset="0"/>
                <a:cs typeface="Calibri" panose="020F0502020204030204" pitchFamily="34" charset="0"/>
              </a:rPr>
              <a:t>No probabilísticas  o no aleatorias</a:t>
            </a:r>
          </a:p>
        </p:txBody>
      </p:sp>
    </p:spTree>
    <p:extLst>
      <p:ext uri="{BB962C8B-B14F-4D97-AF65-F5344CB8AC3E}">
        <p14:creationId xmlns:p14="http://schemas.microsoft.com/office/powerpoint/2010/main" val="225879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a:t>MUESTRAS PROBABI</a:t>
            </a:r>
            <a:r>
              <a:rPr lang="es-PR" sz="3200" dirty="0"/>
              <a:t>LÍSTICAS (</a:t>
            </a:r>
            <a:r>
              <a:rPr lang="en-US" sz="3200" dirty="0"/>
              <a:t>ALEATORIAS)</a:t>
            </a:r>
          </a:p>
        </p:txBody>
      </p:sp>
      <p:sp>
        <p:nvSpPr>
          <p:cNvPr id="2" name="Content Placeholder 1"/>
          <p:cNvSpPr>
            <a:spLocks noGrp="1"/>
          </p:cNvSpPr>
          <p:nvPr>
            <p:ph idx="1"/>
          </p:nvPr>
        </p:nvSpPr>
        <p:spPr/>
        <p:txBody>
          <a:bodyPr>
            <a:normAutofit/>
          </a:bodyPr>
          <a:lstStyle/>
          <a:p>
            <a:r>
              <a:rPr lang="es-ES" sz="2400" dirty="0"/>
              <a:t>Una muestra probabilística (también llamada muestra aleatoria) es un subconjunto de casos o individuos de una población escogidos al azar.</a:t>
            </a:r>
          </a:p>
          <a:p>
            <a:r>
              <a:rPr lang="es-ES" sz="2400" dirty="0"/>
              <a:t>Las muestras se obtienen con la intención de inferir propiedades de la totalidad de la población, para lo cual deben ser representativas de la misma. Para cumplir esta característica la inclusión de sujetos en la muestra debe seguir una técnica de muestreo. En tales casos, puede obtenerse una información similar a la de un estudio exhaustivo con mayor rapidez y menor costo.</a:t>
            </a:r>
          </a:p>
          <a:p>
            <a:endParaRPr lang="en-US" dirty="0"/>
          </a:p>
        </p:txBody>
      </p:sp>
    </p:spTree>
    <p:extLst>
      <p:ext uri="{BB962C8B-B14F-4D97-AF65-F5344CB8AC3E}">
        <p14:creationId xmlns:p14="http://schemas.microsoft.com/office/powerpoint/2010/main" val="368943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400" dirty="0"/>
            </a:br>
            <a:r>
              <a:rPr lang="en-US" sz="4400" b="1" dirty="0"/>
              <a:t>1. El </a:t>
            </a:r>
            <a:r>
              <a:rPr lang="en-US" sz="4400" b="1" dirty="0" err="1"/>
              <a:t>muestreo</a:t>
            </a:r>
            <a:r>
              <a:rPr lang="en-US" sz="4400" b="1" dirty="0"/>
              <a:t> </a:t>
            </a:r>
            <a:r>
              <a:rPr lang="en-US" sz="4400" b="1" dirty="0" err="1"/>
              <a:t>aleatorio</a:t>
            </a:r>
            <a:r>
              <a:rPr lang="en-US" sz="4400" b="1" dirty="0"/>
              <a:t> simple </a:t>
            </a:r>
            <a:br>
              <a:rPr lang="en-US" dirty="0"/>
            </a:br>
            <a:endParaRPr lang="en-US" dirty="0"/>
          </a:p>
        </p:txBody>
      </p:sp>
      <p:sp>
        <p:nvSpPr>
          <p:cNvPr id="4" name="Content Placeholder 3"/>
          <p:cNvSpPr>
            <a:spLocks noGrp="1"/>
          </p:cNvSpPr>
          <p:nvPr>
            <p:ph idx="1"/>
          </p:nvPr>
        </p:nvSpPr>
        <p:spPr/>
        <p:txBody>
          <a:bodyPr>
            <a:normAutofit/>
          </a:bodyPr>
          <a:lstStyle/>
          <a:p>
            <a:r>
              <a:rPr lang="es-ES" sz="2800" dirty="0"/>
              <a:t>Aunque hay diversas técnicas de muestreo, la que más se acerca a ser aleatoria y también la más conocida es darle un número a cada elemento y usar una lista aleatoria de números para escoger la muestra. </a:t>
            </a:r>
          </a:p>
          <a:p>
            <a:endParaRPr lang="es-ES" sz="2800" dirty="0"/>
          </a:p>
          <a:p>
            <a:r>
              <a:rPr lang="es-ES" sz="2800" dirty="0"/>
              <a:t>Actualmente este procedimiento se hace por métodos digitales.</a:t>
            </a:r>
          </a:p>
        </p:txBody>
      </p:sp>
    </p:spTree>
    <p:extLst>
      <p:ext uri="{BB962C8B-B14F-4D97-AF65-F5344CB8AC3E}">
        <p14:creationId xmlns:p14="http://schemas.microsoft.com/office/powerpoint/2010/main" val="1938970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685800"/>
            <a:ext cx="7745505" cy="5440363"/>
          </a:xfrm>
        </p:spPr>
        <p:txBody>
          <a:bodyPr anchor="ctr">
            <a:normAutofit/>
          </a:bodyPr>
          <a:lstStyle/>
          <a:p>
            <a:endParaRPr lang="en-US" dirty="0"/>
          </a:p>
          <a:p>
            <a:pPr marL="0" indent="0">
              <a:buNone/>
            </a:pPr>
            <a:r>
              <a:rPr lang="en-US" sz="3200" dirty="0" err="1"/>
              <a:t>Ventajas</a:t>
            </a:r>
            <a:endParaRPr lang="en-US" sz="3200" dirty="0"/>
          </a:p>
          <a:p>
            <a:pPr lvl="1"/>
            <a:r>
              <a:rPr lang="es-ES" sz="3200" dirty="0"/>
              <a:t>Es más económica que otros procedimientos aleatorios.   </a:t>
            </a:r>
          </a:p>
          <a:p>
            <a:pPr lvl="1"/>
            <a:endParaRPr lang="es-ES" sz="3200" dirty="0"/>
          </a:p>
          <a:p>
            <a:pPr lvl="1"/>
            <a:r>
              <a:rPr lang="es-ES" sz="3200" dirty="0"/>
              <a:t>Asegura la </a:t>
            </a:r>
            <a:r>
              <a:rPr lang="es-ES" sz="3200" dirty="0" err="1"/>
              <a:t>equiprobabilidad</a:t>
            </a:r>
            <a:r>
              <a:rPr lang="es-ES" sz="3200" dirty="0"/>
              <a:t> de la elección.</a:t>
            </a:r>
          </a:p>
          <a:p>
            <a:pPr marL="0" indent="0" algn="ctr">
              <a:buNone/>
            </a:pPr>
            <a:r>
              <a:rPr lang="es-ES" sz="3200" dirty="0"/>
              <a:t>          </a:t>
            </a:r>
            <a:endParaRPr lang="en-US" sz="3200" dirty="0"/>
          </a:p>
          <a:p>
            <a:pPr marL="0" indent="0">
              <a:buNone/>
            </a:pPr>
            <a:r>
              <a:rPr lang="en-US" sz="3200" dirty="0" err="1"/>
              <a:t>Desventajas</a:t>
            </a:r>
            <a:endParaRPr lang="en-US" sz="3200" dirty="0"/>
          </a:p>
          <a:p>
            <a:pPr lvl="1"/>
            <a:r>
              <a:rPr lang="en-US" sz="3200" dirty="0"/>
              <a:t>No </a:t>
            </a:r>
            <a:r>
              <a:rPr lang="en-US" sz="3200" dirty="0" err="1"/>
              <a:t>provee</a:t>
            </a:r>
            <a:r>
              <a:rPr lang="en-US" sz="3200" dirty="0"/>
              <a:t> </a:t>
            </a:r>
            <a:r>
              <a:rPr lang="en-US" sz="3200" dirty="0" err="1"/>
              <a:t>suficientes</a:t>
            </a:r>
            <a:r>
              <a:rPr lang="en-US" sz="3200" dirty="0"/>
              <a:t> </a:t>
            </a:r>
            <a:r>
              <a:rPr lang="en-US" sz="3200" dirty="0" err="1"/>
              <a:t>casos</a:t>
            </a:r>
            <a:r>
              <a:rPr lang="en-US" sz="3200" dirty="0"/>
              <a:t> de </a:t>
            </a:r>
            <a:r>
              <a:rPr lang="en-US" sz="3200" dirty="0" err="1"/>
              <a:t>grupos</a:t>
            </a:r>
            <a:r>
              <a:rPr lang="en-US" sz="3200" dirty="0"/>
              <a:t> </a:t>
            </a:r>
            <a:r>
              <a:rPr lang="en-US" sz="3200" dirty="0" err="1"/>
              <a:t>minoritarios</a:t>
            </a:r>
            <a:r>
              <a:rPr lang="en-US" sz="3200" dirty="0"/>
              <a:t>.</a:t>
            </a:r>
          </a:p>
          <a:p>
            <a:pPr algn="ctr"/>
            <a:endParaRPr lang="en-US" sz="3200" dirty="0"/>
          </a:p>
          <a:p>
            <a:pPr algn="ctr"/>
            <a:endParaRPr lang="en-US" dirty="0"/>
          </a:p>
        </p:txBody>
      </p:sp>
    </p:spTree>
    <p:extLst>
      <p:ext uri="{BB962C8B-B14F-4D97-AF65-F5344CB8AC3E}">
        <p14:creationId xmlns:p14="http://schemas.microsoft.com/office/powerpoint/2010/main" val="871643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2. </a:t>
            </a:r>
            <a:r>
              <a:rPr lang="en-US" sz="4000" b="1" dirty="0" err="1"/>
              <a:t>Muestra</a:t>
            </a:r>
            <a:r>
              <a:rPr lang="en-US" sz="4000" b="1" dirty="0"/>
              <a:t> </a:t>
            </a:r>
            <a:r>
              <a:rPr lang="en-US" sz="4000" b="1" dirty="0" err="1"/>
              <a:t>por</a:t>
            </a:r>
            <a:r>
              <a:rPr lang="en-US" sz="4000" b="1" dirty="0"/>
              <a:t> </a:t>
            </a:r>
            <a:r>
              <a:rPr lang="en-US" sz="4000" b="1" dirty="0" err="1"/>
              <a:t>conglomerado</a:t>
            </a:r>
            <a:endParaRPr lang="en-US" sz="4000" b="1" dirty="0"/>
          </a:p>
        </p:txBody>
      </p:sp>
      <p:sp>
        <p:nvSpPr>
          <p:cNvPr id="3" name="Content Placeholder 2"/>
          <p:cNvSpPr>
            <a:spLocks noGrp="1"/>
          </p:cNvSpPr>
          <p:nvPr>
            <p:ph idx="1"/>
          </p:nvPr>
        </p:nvSpPr>
        <p:spPr/>
        <p:txBody>
          <a:bodyPr>
            <a:noAutofit/>
          </a:bodyPr>
          <a:lstStyle/>
          <a:p>
            <a:r>
              <a:rPr lang="en-US" sz="2800" dirty="0"/>
              <a:t>El </a:t>
            </a:r>
            <a:r>
              <a:rPr lang="en-US" sz="2800" dirty="0" err="1"/>
              <a:t>muestreo</a:t>
            </a:r>
            <a:r>
              <a:rPr lang="en-US" sz="2800" dirty="0"/>
              <a:t> </a:t>
            </a:r>
            <a:r>
              <a:rPr lang="en-US" sz="2800" dirty="0" err="1"/>
              <a:t>por</a:t>
            </a:r>
            <a:r>
              <a:rPr lang="en-US" sz="2800" dirty="0"/>
              <a:t> </a:t>
            </a:r>
            <a:r>
              <a:rPr lang="en-US" sz="2800" dirty="0" err="1"/>
              <a:t>conglomerado</a:t>
            </a:r>
            <a:r>
              <a:rPr lang="en-US" sz="2800" dirty="0"/>
              <a:t> </a:t>
            </a:r>
            <a:r>
              <a:rPr lang="en-US" sz="2800" dirty="0" err="1"/>
              <a:t>consiste</a:t>
            </a:r>
            <a:r>
              <a:rPr lang="en-US" sz="2800" dirty="0"/>
              <a:t> en </a:t>
            </a:r>
            <a:r>
              <a:rPr lang="en-US" sz="2800" dirty="0" err="1"/>
              <a:t>seleccionar</a:t>
            </a:r>
            <a:r>
              <a:rPr lang="en-US" sz="2800" dirty="0"/>
              <a:t> </a:t>
            </a:r>
            <a:r>
              <a:rPr lang="en-US" sz="2800" dirty="0" err="1"/>
              <a:t>aleatoriamente</a:t>
            </a:r>
            <a:r>
              <a:rPr lang="en-US" sz="2800" dirty="0"/>
              <a:t> un </a:t>
            </a:r>
            <a:r>
              <a:rPr lang="en-US" sz="2800" dirty="0" err="1"/>
              <a:t>cierto</a:t>
            </a:r>
            <a:r>
              <a:rPr lang="en-US" sz="2800" dirty="0"/>
              <a:t> </a:t>
            </a:r>
            <a:r>
              <a:rPr lang="en-US" sz="2800" dirty="0" err="1"/>
              <a:t>número</a:t>
            </a:r>
            <a:r>
              <a:rPr lang="en-US" sz="2800" dirty="0"/>
              <a:t> de </a:t>
            </a:r>
            <a:r>
              <a:rPr lang="en-US" sz="2800" dirty="0" err="1"/>
              <a:t>conglomerados</a:t>
            </a:r>
            <a:r>
              <a:rPr lang="en-US" sz="2800" dirty="0"/>
              <a:t> para </a:t>
            </a:r>
            <a:r>
              <a:rPr lang="en-US" sz="2800" dirty="0" err="1"/>
              <a:t>poder</a:t>
            </a:r>
            <a:r>
              <a:rPr lang="en-US" sz="2800" dirty="0"/>
              <a:t> </a:t>
            </a:r>
            <a:r>
              <a:rPr lang="en-US" sz="2800" dirty="0" err="1"/>
              <a:t>investigar</a:t>
            </a:r>
            <a:r>
              <a:rPr lang="en-US" sz="2800" dirty="0"/>
              <a:t>  </a:t>
            </a:r>
            <a:r>
              <a:rPr lang="es-ES" sz="2800" dirty="0"/>
              <a:t>las características</a:t>
            </a:r>
            <a:r>
              <a:rPr lang="en-US" sz="2800" dirty="0"/>
              <a:t> </a:t>
            </a:r>
            <a:r>
              <a:rPr lang="en-US" sz="2800" dirty="0" err="1"/>
              <a:t>pertenecientes</a:t>
            </a:r>
            <a:r>
              <a:rPr lang="en-US" sz="2800" dirty="0"/>
              <a:t> a los </a:t>
            </a:r>
            <a:r>
              <a:rPr lang="en-US" sz="2800" dirty="0" err="1"/>
              <a:t>conglomerados</a:t>
            </a:r>
            <a:r>
              <a:rPr lang="en-US" sz="2800" dirty="0"/>
              <a:t> </a:t>
            </a:r>
            <a:r>
              <a:rPr lang="en-US" sz="2800" dirty="0" err="1"/>
              <a:t>elegidos</a:t>
            </a:r>
            <a:r>
              <a:rPr lang="en-US" sz="2800" dirty="0"/>
              <a:t>.</a:t>
            </a:r>
          </a:p>
          <a:p>
            <a:r>
              <a:rPr lang="es-ES" sz="2800" dirty="0"/>
              <a:t>Por ejemplo, un investigador desea estudiar el rendimiento académico de los estudiantes de las escuelas superiores en Puerto Rico. Puede dividir a toda la población (población de Puerto Rico) en diferentes </a:t>
            </a:r>
            <a:r>
              <a:rPr lang="es-ES" sz="2800" b="1" dirty="0"/>
              <a:t>conglomerados</a:t>
            </a:r>
            <a:r>
              <a:rPr lang="es-ES" sz="2800" dirty="0"/>
              <a:t> (distritos, regiones, ciudades).</a:t>
            </a:r>
            <a:endParaRPr lang="en-US" sz="2800" dirty="0"/>
          </a:p>
        </p:txBody>
      </p:sp>
    </p:spTree>
    <p:extLst>
      <p:ext uri="{BB962C8B-B14F-4D97-AF65-F5344CB8AC3E}">
        <p14:creationId xmlns:p14="http://schemas.microsoft.com/office/powerpoint/2010/main" val="346637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685800" y="685800"/>
            <a:ext cx="7747000" cy="5562600"/>
          </a:xfrm>
        </p:spPr>
        <p:txBody>
          <a:bodyPr anchor="ctr">
            <a:normAutofit fontScale="25000" lnSpcReduction="20000"/>
          </a:bodyPr>
          <a:lstStyle/>
          <a:p>
            <a:endParaRPr lang="en-US" dirty="0"/>
          </a:p>
          <a:p>
            <a:pPr marL="0" indent="0">
              <a:buNone/>
            </a:pPr>
            <a:r>
              <a:rPr lang="en-US" sz="11200" dirty="0" err="1"/>
              <a:t>Ventajas</a:t>
            </a:r>
            <a:endParaRPr lang="en-US" sz="11200" dirty="0"/>
          </a:p>
          <a:p>
            <a:pPr marL="0" indent="0">
              <a:buNone/>
            </a:pPr>
            <a:endParaRPr lang="en-US" sz="11200" dirty="0"/>
          </a:p>
          <a:p>
            <a:pPr lvl="1"/>
            <a:r>
              <a:rPr lang="en-US" sz="11200" dirty="0" err="1"/>
              <a:t>Es</a:t>
            </a:r>
            <a:r>
              <a:rPr lang="en-US" sz="11200" dirty="0"/>
              <a:t> </a:t>
            </a:r>
            <a:r>
              <a:rPr lang="en-US" sz="11200" dirty="0" err="1"/>
              <a:t>más</a:t>
            </a:r>
            <a:r>
              <a:rPr lang="en-US" sz="11200" dirty="0"/>
              <a:t> </a:t>
            </a:r>
            <a:r>
              <a:rPr lang="en-US" sz="11200" dirty="0" err="1"/>
              <a:t>económica</a:t>
            </a:r>
            <a:r>
              <a:rPr lang="en-US" sz="11200" dirty="0"/>
              <a:t> y </a:t>
            </a:r>
            <a:r>
              <a:rPr lang="en-US" sz="11200" dirty="0" err="1"/>
              <a:t>rápida</a:t>
            </a:r>
            <a:r>
              <a:rPr lang="en-US" sz="11200" dirty="0"/>
              <a:t> que las </a:t>
            </a:r>
            <a:r>
              <a:rPr lang="en-US" sz="11200" dirty="0" err="1"/>
              <a:t>muestras</a:t>
            </a:r>
            <a:r>
              <a:rPr lang="en-US" sz="11200" dirty="0"/>
              <a:t>  </a:t>
            </a:r>
            <a:r>
              <a:rPr lang="en-US" sz="11200" dirty="0" err="1"/>
              <a:t>aleatorias</a:t>
            </a:r>
            <a:r>
              <a:rPr lang="en-US" sz="11200" dirty="0"/>
              <a:t> simples, </a:t>
            </a:r>
            <a:r>
              <a:rPr lang="en-US" sz="11200" dirty="0" err="1"/>
              <a:t>simplificando</a:t>
            </a:r>
            <a:r>
              <a:rPr lang="en-US" sz="11200" dirty="0"/>
              <a:t> el </a:t>
            </a:r>
            <a:r>
              <a:rPr lang="en-US" sz="11200" dirty="0" err="1"/>
              <a:t>trabajo</a:t>
            </a:r>
            <a:r>
              <a:rPr lang="en-US" sz="11200" dirty="0"/>
              <a:t> de los </a:t>
            </a:r>
            <a:r>
              <a:rPr lang="en-US" sz="11200" dirty="0" err="1"/>
              <a:t>investigadores</a:t>
            </a:r>
            <a:r>
              <a:rPr lang="en-US" sz="11200" dirty="0"/>
              <a:t>.</a:t>
            </a:r>
          </a:p>
          <a:p>
            <a:pPr marL="0" indent="0">
              <a:buNone/>
            </a:pPr>
            <a:endParaRPr lang="en-US" sz="11200" dirty="0"/>
          </a:p>
          <a:p>
            <a:pPr marL="0" indent="0">
              <a:buNone/>
            </a:pPr>
            <a:r>
              <a:rPr lang="en-US" sz="11200" dirty="0" err="1"/>
              <a:t>Desventajas</a:t>
            </a:r>
            <a:endParaRPr lang="en-US" sz="11200" dirty="0"/>
          </a:p>
          <a:p>
            <a:endParaRPr lang="en-US" sz="11200" dirty="0"/>
          </a:p>
          <a:p>
            <a:pPr lvl="1"/>
            <a:r>
              <a:rPr lang="es-ES" sz="11200" dirty="0"/>
              <a:t>Pueden tener pérdida del carácter aleatorio del procedimiento y, por lo tanto, perder cierta precisión de sus resultados.</a:t>
            </a:r>
          </a:p>
          <a:p>
            <a:pPr marL="0" indent="0">
              <a:buNone/>
            </a:pPr>
            <a:endParaRPr lang="es-ES" dirty="0"/>
          </a:p>
          <a:p>
            <a:endParaRPr lang="en-US" dirty="0"/>
          </a:p>
          <a:p>
            <a:endParaRPr lang="en-US" dirty="0"/>
          </a:p>
        </p:txBody>
      </p:sp>
    </p:spTree>
    <p:extLst>
      <p:ext uri="{BB962C8B-B14F-4D97-AF65-F5344CB8AC3E}">
        <p14:creationId xmlns:p14="http://schemas.microsoft.com/office/powerpoint/2010/main" val="1172527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3. </a:t>
            </a:r>
            <a:r>
              <a:rPr lang="en-US" sz="4000" b="1" dirty="0" err="1"/>
              <a:t>Muestras</a:t>
            </a:r>
            <a:r>
              <a:rPr lang="en-US" sz="4000" b="1" dirty="0"/>
              <a:t> </a:t>
            </a:r>
            <a:r>
              <a:rPr lang="en-US" sz="4000" b="1" dirty="0" err="1"/>
              <a:t>estratificadas</a:t>
            </a:r>
            <a:endParaRPr lang="en-US" sz="4000" b="1" dirty="0"/>
          </a:p>
        </p:txBody>
      </p:sp>
      <p:sp>
        <p:nvSpPr>
          <p:cNvPr id="3" name="Content Placeholder 2"/>
          <p:cNvSpPr>
            <a:spLocks noGrp="1"/>
          </p:cNvSpPr>
          <p:nvPr>
            <p:ph idx="1"/>
          </p:nvPr>
        </p:nvSpPr>
        <p:spPr/>
        <p:txBody>
          <a:bodyPr>
            <a:normAutofit/>
          </a:bodyPr>
          <a:lstStyle/>
          <a:p>
            <a:r>
              <a:rPr lang="en-US" sz="2800" dirty="0" err="1"/>
              <a:t>Pueden</a:t>
            </a:r>
            <a:r>
              <a:rPr lang="en-US" sz="2800" dirty="0"/>
              <a:t> </a:t>
            </a:r>
            <a:r>
              <a:rPr lang="en-US" sz="2800" dirty="0" err="1"/>
              <a:t>ser</a:t>
            </a:r>
            <a:r>
              <a:rPr lang="en-US" sz="2800" dirty="0"/>
              <a:t> </a:t>
            </a:r>
            <a:r>
              <a:rPr lang="en-US" sz="2800" dirty="0" err="1"/>
              <a:t>convenientes</a:t>
            </a:r>
            <a:r>
              <a:rPr lang="en-US" sz="2800" dirty="0"/>
              <a:t> </a:t>
            </a:r>
            <a:r>
              <a:rPr lang="en-US" sz="2800" dirty="0" err="1"/>
              <a:t>cuando</a:t>
            </a:r>
            <a:r>
              <a:rPr lang="en-US" sz="2800" dirty="0"/>
              <a:t> en la </a:t>
            </a:r>
            <a:r>
              <a:rPr lang="en-US" sz="2800" dirty="0" err="1"/>
              <a:t>población</a:t>
            </a:r>
            <a:r>
              <a:rPr lang="en-US" sz="2800" dirty="0"/>
              <a:t> se </a:t>
            </a:r>
            <a:r>
              <a:rPr lang="en-US" sz="2800" dirty="0" err="1"/>
              <a:t>presentan</a:t>
            </a:r>
            <a:r>
              <a:rPr lang="en-US" sz="2800" dirty="0"/>
              <a:t> </a:t>
            </a:r>
            <a:r>
              <a:rPr lang="en-US" sz="2800" dirty="0" err="1"/>
              <a:t>categorías</a:t>
            </a:r>
            <a:r>
              <a:rPr lang="en-US" sz="2800" dirty="0"/>
              <a:t> o sub-</a:t>
            </a:r>
            <a:r>
              <a:rPr lang="en-US" sz="2800" dirty="0" err="1"/>
              <a:t>conjuntos</a:t>
            </a:r>
            <a:r>
              <a:rPr lang="en-US" sz="2800" dirty="0"/>
              <a:t> de </a:t>
            </a:r>
            <a:r>
              <a:rPr lang="en-US" sz="2800" dirty="0" err="1"/>
              <a:t>individuos</a:t>
            </a:r>
            <a:r>
              <a:rPr lang="en-US" sz="2800" dirty="0"/>
              <a:t> que </a:t>
            </a:r>
            <a:r>
              <a:rPr lang="en-US" sz="2800" dirty="0" err="1"/>
              <a:t>representan</a:t>
            </a:r>
            <a:r>
              <a:rPr lang="en-US" sz="2800" dirty="0"/>
              <a:t> un inter</a:t>
            </a:r>
            <a:r>
              <a:rPr lang="es-ES" sz="2800" dirty="0"/>
              <a:t>é</a:t>
            </a:r>
            <a:r>
              <a:rPr lang="en-US" sz="2800" dirty="0"/>
              <a:t>s particular de </a:t>
            </a:r>
            <a:r>
              <a:rPr lang="en-US" sz="2800" dirty="0" err="1"/>
              <a:t>observar</a:t>
            </a:r>
            <a:r>
              <a:rPr lang="en-US" sz="2800" dirty="0"/>
              <a:t> y </a:t>
            </a:r>
            <a:r>
              <a:rPr lang="en-US" sz="2800" dirty="0" err="1"/>
              <a:t>compararlas</a:t>
            </a:r>
            <a:r>
              <a:rPr lang="en-US" sz="2800" dirty="0"/>
              <a:t> con </a:t>
            </a:r>
            <a:r>
              <a:rPr lang="en-US" sz="2800" dirty="0" err="1"/>
              <a:t>otras</a:t>
            </a:r>
            <a:r>
              <a:rPr lang="en-US" sz="2800" dirty="0"/>
              <a:t> </a:t>
            </a:r>
            <a:r>
              <a:rPr lang="en-US" sz="2800" dirty="0" err="1"/>
              <a:t>categorías</a:t>
            </a:r>
            <a:r>
              <a:rPr lang="en-US" sz="2800" dirty="0"/>
              <a:t>.</a:t>
            </a:r>
          </a:p>
          <a:p>
            <a:pPr marL="0" indent="0">
              <a:buNone/>
            </a:pPr>
            <a:endParaRPr lang="en-US" sz="2800" dirty="0"/>
          </a:p>
          <a:p>
            <a:r>
              <a:rPr lang="en-US" sz="2800" dirty="0"/>
              <a:t> Para </a:t>
            </a:r>
            <a:r>
              <a:rPr lang="en-US" sz="2800" dirty="0" err="1"/>
              <a:t>establecer</a:t>
            </a:r>
            <a:r>
              <a:rPr lang="en-US" sz="2800" dirty="0"/>
              <a:t> </a:t>
            </a:r>
            <a:r>
              <a:rPr lang="en-US" sz="2800" dirty="0" err="1"/>
              <a:t>estas</a:t>
            </a:r>
            <a:r>
              <a:rPr lang="en-US" sz="2800" dirty="0"/>
              <a:t> </a:t>
            </a:r>
            <a:r>
              <a:rPr lang="en-US" sz="2800" dirty="0" err="1"/>
              <a:t>muestras</a:t>
            </a:r>
            <a:r>
              <a:rPr lang="en-US" sz="2800" dirty="0"/>
              <a:t> los </a:t>
            </a:r>
            <a:r>
              <a:rPr lang="en-US" sz="2800" dirty="0" err="1"/>
              <a:t>criterios</a:t>
            </a:r>
            <a:r>
              <a:rPr lang="en-US" sz="2800" dirty="0"/>
              <a:t> </a:t>
            </a:r>
            <a:r>
              <a:rPr lang="en-US" sz="2800" dirty="0" err="1"/>
              <a:t>pueden</a:t>
            </a:r>
            <a:r>
              <a:rPr lang="en-US" sz="2800" dirty="0"/>
              <a:t> </a:t>
            </a:r>
            <a:r>
              <a:rPr lang="en-US" sz="2800" dirty="0" err="1"/>
              <a:t>ser</a:t>
            </a:r>
            <a:r>
              <a:rPr lang="en-US" sz="2800" dirty="0"/>
              <a:t>: </a:t>
            </a:r>
            <a:r>
              <a:rPr lang="en-US" sz="2800" dirty="0" err="1"/>
              <a:t>sexo</a:t>
            </a:r>
            <a:r>
              <a:rPr lang="en-US" sz="2800" dirty="0"/>
              <a:t>, </a:t>
            </a:r>
            <a:r>
              <a:rPr lang="en-US" sz="2800" dirty="0" err="1"/>
              <a:t>edad</a:t>
            </a:r>
            <a:r>
              <a:rPr lang="en-US" sz="2800" dirty="0"/>
              <a:t>, </a:t>
            </a:r>
            <a:r>
              <a:rPr lang="en-US" sz="2800" dirty="0" err="1"/>
              <a:t>profesión</a:t>
            </a:r>
            <a:r>
              <a:rPr lang="en-US" sz="2800" dirty="0"/>
              <a:t>, </a:t>
            </a:r>
            <a:r>
              <a:rPr lang="en-US" sz="2800" dirty="0" err="1"/>
              <a:t>nacionalidad</a:t>
            </a:r>
            <a:r>
              <a:rPr lang="en-US" sz="2800" dirty="0"/>
              <a:t>, </a:t>
            </a:r>
            <a:r>
              <a:rPr lang="en-US" sz="2800" dirty="0" err="1"/>
              <a:t>nivel</a:t>
            </a:r>
            <a:r>
              <a:rPr lang="en-US" sz="2800" dirty="0"/>
              <a:t> </a:t>
            </a:r>
            <a:r>
              <a:rPr lang="en-US" sz="2800" dirty="0" err="1"/>
              <a:t>socioeconómico</a:t>
            </a:r>
            <a:r>
              <a:rPr lang="en-US" sz="2800" dirty="0"/>
              <a:t>, </a:t>
            </a:r>
            <a:r>
              <a:rPr lang="en-US" sz="2800" dirty="0" err="1"/>
              <a:t>religión</a:t>
            </a:r>
            <a:r>
              <a:rPr lang="en-US" sz="2800" dirty="0"/>
              <a:t>, etc.</a:t>
            </a:r>
          </a:p>
          <a:p>
            <a:pPr marL="0" indent="0">
              <a:buNone/>
            </a:pPr>
            <a:r>
              <a:rPr lang="en-US" sz="2800" dirty="0"/>
              <a:t> </a:t>
            </a:r>
          </a:p>
        </p:txBody>
      </p:sp>
    </p:spTree>
    <p:extLst>
      <p:ext uri="{BB962C8B-B14F-4D97-AF65-F5344CB8AC3E}">
        <p14:creationId xmlns:p14="http://schemas.microsoft.com/office/powerpoint/2010/main" val="2749482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b="1" dirty="0"/>
              <a:t>4. </a:t>
            </a:r>
            <a:r>
              <a:rPr lang="en-US" sz="4000" b="1" dirty="0" err="1"/>
              <a:t>Muestra</a:t>
            </a:r>
            <a:r>
              <a:rPr lang="en-US" sz="4000" b="1" dirty="0"/>
              <a:t> </a:t>
            </a:r>
            <a:r>
              <a:rPr lang="en-US" sz="4000" b="1" dirty="0" err="1"/>
              <a:t>por</a:t>
            </a:r>
            <a:r>
              <a:rPr lang="en-US" sz="4000" b="1" dirty="0"/>
              <a:t> </a:t>
            </a:r>
            <a:r>
              <a:rPr lang="en-US" sz="4000" b="1" dirty="0" err="1"/>
              <a:t>área</a:t>
            </a:r>
            <a:r>
              <a:rPr lang="en-US" sz="4000" b="1" dirty="0"/>
              <a:t> de </a:t>
            </a:r>
            <a:r>
              <a:rPr lang="en-US" sz="4000" b="1" dirty="0" err="1"/>
              <a:t>superficie</a:t>
            </a:r>
            <a:endParaRPr lang="en-US" sz="4000" b="1" dirty="0"/>
          </a:p>
        </p:txBody>
      </p:sp>
      <p:sp>
        <p:nvSpPr>
          <p:cNvPr id="2" name="Content Placeholder 1"/>
          <p:cNvSpPr>
            <a:spLocks noGrp="1"/>
          </p:cNvSpPr>
          <p:nvPr>
            <p:ph idx="1"/>
          </p:nvPr>
        </p:nvSpPr>
        <p:spPr/>
        <p:txBody>
          <a:bodyPr>
            <a:normAutofit/>
          </a:bodyPr>
          <a:lstStyle/>
          <a:p>
            <a:r>
              <a:rPr lang="en-US" sz="3200" dirty="0" err="1"/>
              <a:t>Esta</a:t>
            </a:r>
            <a:r>
              <a:rPr lang="en-US" sz="3200" dirty="0"/>
              <a:t> </a:t>
            </a:r>
            <a:r>
              <a:rPr lang="en-US" sz="3200" dirty="0" err="1"/>
              <a:t>muestra</a:t>
            </a:r>
            <a:r>
              <a:rPr lang="en-US" sz="3200" dirty="0"/>
              <a:t> se utiliza </a:t>
            </a:r>
            <a:r>
              <a:rPr lang="en-US" sz="3200" dirty="0" err="1"/>
              <a:t>cuando</a:t>
            </a:r>
            <a:r>
              <a:rPr lang="en-US" sz="3200" dirty="0"/>
              <a:t> la </a:t>
            </a:r>
            <a:r>
              <a:rPr lang="en-US" sz="3200" dirty="0" err="1"/>
              <a:t>población</a:t>
            </a:r>
            <a:r>
              <a:rPr lang="en-US" sz="3200" dirty="0"/>
              <a:t> </a:t>
            </a:r>
            <a:r>
              <a:rPr lang="en-US" sz="3200" dirty="0" err="1"/>
              <a:t>es</a:t>
            </a:r>
            <a:r>
              <a:rPr lang="en-US" sz="3200" dirty="0"/>
              <a:t> de un </a:t>
            </a:r>
            <a:r>
              <a:rPr lang="en-US" sz="3200" dirty="0" err="1"/>
              <a:t>tamaño</a:t>
            </a:r>
            <a:r>
              <a:rPr lang="en-US" sz="3200" dirty="0"/>
              <a:t> </a:t>
            </a:r>
            <a:r>
              <a:rPr lang="en-US" sz="3200" dirty="0" err="1"/>
              <a:t>indefinido</a:t>
            </a:r>
            <a:r>
              <a:rPr lang="en-US" sz="3200" dirty="0"/>
              <a:t> y solo se </a:t>
            </a:r>
            <a:r>
              <a:rPr lang="en-US" sz="3200" dirty="0" err="1"/>
              <a:t>conoce</a:t>
            </a:r>
            <a:r>
              <a:rPr lang="en-US" sz="3200" dirty="0"/>
              <a:t> la </a:t>
            </a:r>
            <a:r>
              <a:rPr lang="en-US" sz="3200" dirty="0" err="1"/>
              <a:t>ubicación</a:t>
            </a:r>
            <a:r>
              <a:rPr lang="en-US" sz="3200" dirty="0"/>
              <a:t> </a:t>
            </a:r>
            <a:r>
              <a:rPr lang="en-US" sz="3200" dirty="0" err="1"/>
              <a:t>geográfica</a:t>
            </a:r>
            <a:r>
              <a:rPr lang="en-US" sz="3200" dirty="0"/>
              <a:t>.</a:t>
            </a:r>
          </a:p>
          <a:p>
            <a:pPr marL="0" indent="0">
              <a:buNone/>
            </a:pPr>
            <a:endParaRPr lang="en-US" sz="3200" dirty="0"/>
          </a:p>
          <a:p>
            <a:r>
              <a:rPr lang="en-US" sz="3200" dirty="0"/>
              <a:t>En este </a:t>
            </a:r>
            <a:r>
              <a:rPr lang="en-US" sz="3200" dirty="0" err="1"/>
              <a:t>caso</a:t>
            </a:r>
            <a:r>
              <a:rPr lang="en-US" sz="3200" dirty="0"/>
              <a:t> la </a:t>
            </a:r>
            <a:r>
              <a:rPr lang="en-US" sz="3200" dirty="0" err="1"/>
              <a:t>muestra</a:t>
            </a:r>
            <a:r>
              <a:rPr lang="en-US" sz="3200" dirty="0"/>
              <a:t> no son </a:t>
            </a:r>
            <a:r>
              <a:rPr lang="en-US" sz="3200" dirty="0" err="1"/>
              <a:t>sujetos</a:t>
            </a:r>
            <a:r>
              <a:rPr lang="en-US" sz="3200" dirty="0"/>
              <a:t> </a:t>
            </a:r>
            <a:r>
              <a:rPr lang="en-US" sz="3200" dirty="0" err="1"/>
              <a:t>sino</a:t>
            </a:r>
            <a:r>
              <a:rPr lang="en-US" sz="3200" dirty="0"/>
              <a:t> </a:t>
            </a:r>
            <a:r>
              <a:rPr lang="en-US" sz="3200" dirty="0" err="1"/>
              <a:t>sectores</a:t>
            </a:r>
            <a:r>
              <a:rPr lang="en-US" sz="3200" dirty="0"/>
              <a:t> </a:t>
            </a:r>
            <a:r>
              <a:rPr lang="en-US" sz="3200" dirty="0" err="1"/>
              <a:t>territoriales</a:t>
            </a:r>
            <a:r>
              <a:rPr lang="en-US" sz="3200" dirty="0"/>
              <a:t>  </a:t>
            </a:r>
            <a:r>
              <a:rPr lang="en-US" sz="3200" dirty="0" err="1"/>
              <a:t>bien</a:t>
            </a:r>
            <a:r>
              <a:rPr lang="en-US" sz="3200" dirty="0"/>
              <a:t> </a:t>
            </a:r>
            <a:r>
              <a:rPr lang="en-US" sz="3200" dirty="0" err="1"/>
              <a:t>definidos</a:t>
            </a:r>
            <a:r>
              <a:rPr lang="en-US" sz="3200" dirty="0"/>
              <a:t>.</a:t>
            </a:r>
          </a:p>
        </p:txBody>
      </p:sp>
    </p:spTree>
    <p:extLst>
      <p:ext uri="{BB962C8B-B14F-4D97-AF65-F5344CB8AC3E}">
        <p14:creationId xmlns:p14="http://schemas.microsoft.com/office/powerpoint/2010/main" val="1551784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b="1" dirty="0"/>
              <a:t>MUESTRAS NO PROBABILISTICAS (NO ALEATORIAS)</a:t>
            </a:r>
          </a:p>
        </p:txBody>
      </p:sp>
      <p:sp>
        <p:nvSpPr>
          <p:cNvPr id="2" name="Content Placeholder 1"/>
          <p:cNvSpPr>
            <a:spLocks noGrp="1"/>
          </p:cNvSpPr>
          <p:nvPr>
            <p:ph idx="1"/>
          </p:nvPr>
        </p:nvSpPr>
        <p:spPr/>
        <p:txBody>
          <a:bodyPr>
            <a:normAutofit/>
          </a:bodyPr>
          <a:lstStyle/>
          <a:p>
            <a:pPr marL="0" indent="0">
              <a:buNone/>
            </a:pPr>
            <a:r>
              <a:rPr lang="es-ES" sz="2800" dirty="0"/>
              <a:t>El muestreo no probabilístico es una técnica de muestreo donde las muestras se recogen en un proceso que </a:t>
            </a:r>
            <a:r>
              <a:rPr lang="es-ES" sz="2800" u="sng" dirty="0"/>
              <a:t>no brinda a todos los individuos de la población la misma oportunidad de ser seleccionados</a:t>
            </a:r>
            <a:r>
              <a:rPr lang="es-ES" sz="2800" dirty="0"/>
              <a:t>. Se usan cuando no se cuenta con los recursos ni el tiempo para hacer tomar una muestra auténticamente probabilística o aleatoria (al azar, representativa). Los sujetos en una muestra no probabilística generalmente son seleccionados en función de su accesibilidad o a un criterio personal e intencional del investigador.</a:t>
            </a:r>
          </a:p>
          <a:p>
            <a:endParaRPr lang="en-US" dirty="0"/>
          </a:p>
        </p:txBody>
      </p:sp>
    </p:spTree>
    <p:extLst>
      <p:ext uri="{BB962C8B-B14F-4D97-AF65-F5344CB8AC3E}">
        <p14:creationId xmlns:p14="http://schemas.microsoft.com/office/powerpoint/2010/main" val="2217462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381000"/>
            <a:ext cx="8534400" cy="6340197"/>
          </a:xfrm>
          <a:prstGeom prst="rect">
            <a:avLst/>
          </a:prstGeom>
          <a:noFill/>
        </p:spPr>
        <p:txBody>
          <a:bodyPr wrap="square" rtlCol="0">
            <a:spAutoFit/>
          </a:bodyPr>
          <a:lstStyle/>
          <a:p>
            <a:pPr fontAlgn="base"/>
            <a:r>
              <a:rPr lang="es-ES" sz="2800" b="1" dirty="0"/>
              <a:t>Tipos de muestreo no probabilístico</a:t>
            </a:r>
          </a:p>
          <a:p>
            <a:pPr fontAlgn="base"/>
            <a:endParaRPr lang="es-ES" b="1" dirty="0"/>
          </a:p>
          <a:p>
            <a:pPr marL="457200" indent="-457200" fontAlgn="base">
              <a:buFont typeface="+mj-lt"/>
              <a:buAutoNum type="arabicPeriod"/>
            </a:pPr>
            <a:r>
              <a:rPr lang="es-ES" sz="2400" b="1" dirty="0"/>
              <a:t>Muestreo por conveniencia</a:t>
            </a:r>
          </a:p>
          <a:p>
            <a:pPr lvl="1" fontAlgn="base"/>
            <a:r>
              <a:rPr lang="es-ES" sz="2400" dirty="0"/>
              <a:t>Es probablemente la técnica de muestreo más común. En el muestreo por conveniencia, las muestras son seleccionadas porque son accesibles para el investigador. Los sujetos son elegidos simplemente porque son fáciles de reclutar. Esta técnica es considerada la más fácil, la más barata y la que menos tiempo lleva. </a:t>
            </a:r>
          </a:p>
          <a:p>
            <a:pPr lvl="1" fontAlgn="base"/>
            <a:endParaRPr lang="es-ES" sz="2400" dirty="0"/>
          </a:p>
          <a:p>
            <a:pPr marL="457200" indent="-457200" fontAlgn="base">
              <a:buFont typeface="+mj-lt"/>
              <a:buAutoNum type="arabicPeriod"/>
            </a:pPr>
            <a:r>
              <a:rPr lang="es-ES" sz="2400" b="1" dirty="0"/>
              <a:t>Muestreo consecutivo</a:t>
            </a:r>
          </a:p>
          <a:p>
            <a:pPr lvl="1" fontAlgn="base"/>
            <a:r>
              <a:rPr lang="es-ES" sz="2400" dirty="0"/>
              <a:t>Es muy similar al muestreo por conveniencia, excepto que intenta incluir a TODOS los sujetos accesibles como parte de la muestra. Esta técnica de muestreo no probabilístico puede ser considerada la mejor muestra no probabilística, ya que incluye a todos los sujetos que están disponibles, lo que hace que la muestra represente mejor a toda la población.</a:t>
            </a:r>
          </a:p>
        </p:txBody>
      </p:sp>
    </p:spTree>
    <p:extLst>
      <p:ext uri="{BB962C8B-B14F-4D97-AF65-F5344CB8AC3E}">
        <p14:creationId xmlns:p14="http://schemas.microsoft.com/office/powerpoint/2010/main" val="102077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70156"/>
            <a:ext cx="7911353" cy="1334844"/>
          </a:xfrm>
        </p:spPr>
        <p:txBody>
          <a:bodyPr/>
          <a:lstStyle/>
          <a:p>
            <a:r>
              <a:rPr lang="en-US" sz="4000" dirty="0"/>
              <a:t>La </a:t>
            </a:r>
            <a:r>
              <a:rPr lang="en-US" sz="4000" dirty="0" err="1"/>
              <a:t>necesidad</a:t>
            </a:r>
            <a:r>
              <a:rPr lang="en-US" sz="4000" dirty="0"/>
              <a:t> o </a:t>
            </a:r>
            <a:r>
              <a:rPr lang="en-US" sz="4000" dirty="0" err="1"/>
              <a:t>conveniencia</a:t>
            </a:r>
            <a:r>
              <a:rPr lang="en-US" sz="4000" dirty="0"/>
              <a:t> de </a:t>
            </a:r>
            <a:r>
              <a:rPr lang="en-US" sz="4000" dirty="0" err="1"/>
              <a:t>tomar</a:t>
            </a:r>
            <a:r>
              <a:rPr lang="en-US" sz="4000" dirty="0"/>
              <a:t> </a:t>
            </a:r>
            <a:r>
              <a:rPr lang="en-US" sz="4000" dirty="0" err="1"/>
              <a:t>muestras</a:t>
            </a:r>
            <a:endParaRPr lang="en-US" sz="4000" dirty="0"/>
          </a:p>
        </p:txBody>
      </p:sp>
      <p:sp>
        <p:nvSpPr>
          <p:cNvPr id="2" name="Content Placeholder 1"/>
          <p:cNvSpPr>
            <a:spLocks noGrp="1"/>
          </p:cNvSpPr>
          <p:nvPr>
            <p:ph idx="1"/>
          </p:nvPr>
        </p:nvSpPr>
        <p:spPr/>
        <p:txBody>
          <a:bodyPr>
            <a:normAutofit/>
          </a:bodyPr>
          <a:lstStyle/>
          <a:p>
            <a:r>
              <a:rPr lang="es-ES" sz="3200" dirty="0"/>
              <a:t>En una investigación puede ser imposible analizar o tomar datos de toda la población o al menos no sería costo efectivo, por lo tanto, se necesita tomar una muestra, un subconjunto de esa población para poder realizar la investigación. Ahora bien, la muestra debe ser </a:t>
            </a:r>
            <a:r>
              <a:rPr lang="es-ES" sz="3200" u="sng" dirty="0"/>
              <a:t>representativa</a:t>
            </a:r>
            <a:r>
              <a:rPr lang="es-ES" sz="3200" dirty="0"/>
              <a:t> de la población para obtener información que se pueda </a:t>
            </a:r>
            <a:r>
              <a:rPr lang="es-ES" sz="3200" u="sng" dirty="0"/>
              <a:t>generalizar</a:t>
            </a:r>
            <a:r>
              <a:rPr lang="es-ES" sz="3200" dirty="0"/>
              <a:t> a la población total.</a:t>
            </a:r>
            <a:endParaRPr lang="en-US" sz="3200" dirty="0"/>
          </a:p>
        </p:txBody>
      </p:sp>
    </p:spTree>
    <p:extLst>
      <p:ext uri="{BB962C8B-B14F-4D97-AF65-F5344CB8AC3E}">
        <p14:creationId xmlns:p14="http://schemas.microsoft.com/office/powerpoint/2010/main" val="1913597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05800" cy="6401753"/>
          </a:xfrm>
          <a:prstGeom prst="rect">
            <a:avLst/>
          </a:prstGeom>
          <a:noFill/>
        </p:spPr>
        <p:txBody>
          <a:bodyPr wrap="square" rtlCol="0">
            <a:spAutoFit/>
          </a:bodyPr>
          <a:lstStyle/>
          <a:p>
            <a:pPr fontAlgn="base"/>
            <a:r>
              <a:rPr lang="es-ES" sz="2800" b="1" dirty="0"/>
              <a:t>3.  Muestreo por cuotas</a:t>
            </a:r>
          </a:p>
          <a:p>
            <a:pPr fontAlgn="base"/>
            <a:endParaRPr lang="es-ES" b="1" dirty="0"/>
          </a:p>
          <a:p>
            <a:pPr fontAlgn="base"/>
            <a:r>
              <a:rPr lang="es-ES" sz="2800" dirty="0"/>
              <a:t>Es una técnica de muestreo no probabilístico en donde el investigador asegura una representación equitativa y proporcionada de los sujetos, en función de qué rasgo es considerado base de la cuota.</a:t>
            </a:r>
          </a:p>
          <a:p>
            <a:pPr fontAlgn="base"/>
            <a:r>
              <a:rPr lang="es-ES" sz="2800" dirty="0"/>
              <a:t>Por ejemplo, si la base de la cuota es de nivel de año en la universidad y el investigador necesita una representación igual, con un tamaño de muestra de 100, debe seleccionar 25 estudiantes de 1º año, 25 de 2° año, 25 de 3º año y 25 de 4º año. Las bases de la cuota generalmente son la edad, el género, la educación, la etnia, la religión y el nivel socioeconómico.</a:t>
            </a:r>
          </a:p>
          <a:p>
            <a:pPr fontAlgn="base"/>
            <a:endParaRPr lang="es-ES" sz="2800" dirty="0"/>
          </a:p>
        </p:txBody>
      </p:sp>
    </p:spTree>
    <p:extLst>
      <p:ext uri="{BB962C8B-B14F-4D97-AF65-F5344CB8AC3E}">
        <p14:creationId xmlns:p14="http://schemas.microsoft.com/office/powerpoint/2010/main" val="465958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5293757"/>
          </a:xfrm>
          <a:prstGeom prst="rect">
            <a:avLst/>
          </a:prstGeom>
          <a:noFill/>
        </p:spPr>
        <p:txBody>
          <a:bodyPr wrap="square" rtlCol="0">
            <a:spAutoFit/>
          </a:bodyPr>
          <a:lstStyle/>
          <a:p>
            <a:pPr fontAlgn="base"/>
            <a:r>
              <a:rPr lang="es-ES" sz="3200" b="1" dirty="0"/>
              <a:t>4.  Muestreo discrecional</a:t>
            </a:r>
          </a:p>
          <a:p>
            <a:pPr fontAlgn="base"/>
            <a:endParaRPr lang="es-ES" b="1" dirty="0"/>
          </a:p>
          <a:p>
            <a:pPr fontAlgn="base"/>
            <a:r>
              <a:rPr lang="es-ES" sz="3200" dirty="0"/>
              <a:t>Es más comúnmente conocido como muestreo intencional. En este tipo de toma de muestras, los sujetos son elegidos para formar parte de la muestra con un objetivo específico. Con el muestreo discrecional, el investigador cree que algunos sujetos son más adecuados para la investigación que otros. Por esta razón, aquellos son elegidos deliberadamente como sujetos.</a:t>
            </a:r>
          </a:p>
        </p:txBody>
      </p:sp>
    </p:spTree>
    <p:extLst>
      <p:ext uri="{BB962C8B-B14F-4D97-AF65-F5344CB8AC3E}">
        <p14:creationId xmlns:p14="http://schemas.microsoft.com/office/powerpoint/2010/main" val="1962986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6247864"/>
          </a:xfrm>
          <a:prstGeom prst="rect">
            <a:avLst/>
          </a:prstGeom>
          <a:noFill/>
        </p:spPr>
        <p:txBody>
          <a:bodyPr wrap="square" rtlCol="0">
            <a:spAutoFit/>
          </a:bodyPr>
          <a:lstStyle/>
          <a:p>
            <a:pPr fontAlgn="base"/>
            <a:r>
              <a:rPr lang="es-ES" sz="4000" b="1" dirty="0"/>
              <a:t>5.  Muestreo de bola de nieve</a:t>
            </a:r>
          </a:p>
          <a:p>
            <a:pPr fontAlgn="base"/>
            <a:endParaRPr lang="es-ES" sz="4000" b="1" dirty="0"/>
          </a:p>
          <a:p>
            <a:pPr fontAlgn="base"/>
            <a:r>
              <a:rPr lang="es-ES" sz="3200" dirty="0"/>
              <a:t>Este muestreo se lleva a cabo generalmente en subpoblaciones especiales. En este tipo de muestreo, el investigador le pide al primer sujeto que identifique a otro sujeto potencial que también cumpla con los criterios de la investigación. La desventaja de usar una muestra de bola de nieve es la dificultad de que sea representativa de la población.</a:t>
            </a:r>
          </a:p>
          <a:p>
            <a:br>
              <a:rPr lang="es-ES" sz="3200" dirty="0"/>
            </a:br>
            <a:endParaRPr lang="es-ES" sz="3200" dirty="0"/>
          </a:p>
        </p:txBody>
      </p:sp>
    </p:spTree>
    <p:extLst>
      <p:ext uri="{BB962C8B-B14F-4D97-AF65-F5344CB8AC3E}">
        <p14:creationId xmlns:p14="http://schemas.microsoft.com/office/powerpoint/2010/main" val="1850023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 b="1" dirty="0"/>
              <a:t>Conceptos básicos de la teoría </a:t>
            </a:r>
            <a:r>
              <a:rPr lang="es-ES" b="1" dirty="0" err="1"/>
              <a:t>muestral</a:t>
            </a:r>
            <a:endParaRPr lang="en-US" b="1" dirty="0"/>
          </a:p>
        </p:txBody>
      </p:sp>
      <p:sp>
        <p:nvSpPr>
          <p:cNvPr id="2" name="Content Placeholder 1"/>
          <p:cNvSpPr>
            <a:spLocks noGrp="1"/>
          </p:cNvSpPr>
          <p:nvPr>
            <p:ph idx="1"/>
          </p:nvPr>
        </p:nvSpPr>
        <p:spPr/>
        <p:txBody>
          <a:bodyPr>
            <a:normAutofit/>
          </a:bodyPr>
          <a:lstStyle/>
          <a:p>
            <a:pPr marL="0" indent="0">
              <a:buNone/>
            </a:pPr>
            <a:endParaRPr lang="es-ES" dirty="0"/>
          </a:p>
          <a:p>
            <a:r>
              <a:rPr lang="es-ES" sz="3200" dirty="0"/>
              <a:t>Población - conjunto </a:t>
            </a:r>
            <a:r>
              <a:rPr lang="es-ES" sz="3200" u="sng" dirty="0"/>
              <a:t>total</a:t>
            </a:r>
            <a:r>
              <a:rPr lang="es-ES" sz="3200" dirty="0"/>
              <a:t> de individuos, objetos o medidas que poseen algunas características comunes observables.  El tema y el propósito del estudio se toman en cuenta  al seleccionar la población bajo estudio. </a:t>
            </a:r>
          </a:p>
          <a:p>
            <a:pPr marL="0" indent="0">
              <a:buNone/>
            </a:pPr>
            <a:endParaRPr lang="es-ES" sz="3200" dirty="0"/>
          </a:p>
          <a:p>
            <a:pPr marL="0" indent="0">
              <a:buNone/>
            </a:pPr>
            <a:r>
              <a:rPr lang="es-ES" sz="3200" dirty="0"/>
              <a:t>Ej. Características específicas de los desertores escolares en la escuela superior.</a:t>
            </a:r>
            <a:endParaRPr lang="en-US" sz="3200" dirty="0"/>
          </a:p>
        </p:txBody>
      </p:sp>
    </p:spTree>
    <p:extLst>
      <p:ext uri="{BB962C8B-B14F-4D97-AF65-F5344CB8AC3E}">
        <p14:creationId xmlns:p14="http://schemas.microsoft.com/office/powerpoint/2010/main" val="418411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br>
              <a:rPr lang="en-US" sz="1050" dirty="0"/>
            </a:br>
            <a:br>
              <a:rPr lang="en-US" sz="1050" dirty="0"/>
            </a:br>
            <a:br>
              <a:rPr lang="en-US" sz="1050" dirty="0"/>
            </a:br>
            <a:br>
              <a:rPr lang="en-US" sz="1050" dirty="0"/>
            </a:br>
            <a:endParaRPr lang="en-US" sz="1050" dirty="0"/>
          </a:p>
        </p:txBody>
      </p:sp>
      <p:sp>
        <p:nvSpPr>
          <p:cNvPr id="2" name="Content Placeholder 1"/>
          <p:cNvSpPr>
            <a:spLocks noGrp="1"/>
          </p:cNvSpPr>
          <p:nvPr>
            <p:ph idx="1"/>
          </p:nvPr>
        </p:nvSpPr>
        <p:spPr>
          <a:xfrm>
            <a:off x="628650" y="1447800"/>
            <a:ext cx="7886700" cy="4351338"/>
          </a:xfrm>
        </p:spPr>
        <p:txBody>
          <a:bodyPr>
            <a:normAutofit/>
          </a:bodyPr>
          <a:lstStyle/>
          <a:p>
            <a:r>
              <a:rPr lang="es-ES" sz="4000" b="1" dirty="0"/>
              <a:t>Homogeneidad - todos los miembros de la población tienen las mismas características según las variables que se vayan a considerar en el estudio o investigación. </a:t>
            </a:r>
          </a:p>
          <a:p>
            <a:pPr marL="0" indent="0">
              <a:buNone/>
            </a:pPr>
            <a:endParaRPr lang="en-US" dirty="0"/>
          </a:p>
        </p:txBody>
      </p:sp>
    </p:spTree>
    <p:extLst>
      <p:ext uri="{BB962C8B-B14F-4D97-AF65-F5344CB8AC3E}">
        <p14:creationId xmlns:p14="http://schemas.microsoft.com/office/powerpoint/2010/main" val="1260039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89" y="152400"/>
            <a:ext cx="7756263" cy="1054250"/>
          </a:xfrm>
        </p:spPr>
        <p:txBody>
          <a:bodyPr/>
          <a:lstStyle/>
          <a:p>
            <a:pPr algn="l"/>
            <a:br>
              <a:rPr lang="en-US" sz="1050" dirty="0"/>
            </a:br>
            <a:br>
              <a:rPr lang="en-US" sz="1050" dirty="0"/>
            </a:br>
            <a:br>
              <a:rPr lang="en-US" sz="1050" dirty="0"/>
            </a:br>
            <a:br>
              <a:rPr lang="en-US" sz="1050" dirty="0"/>
            </a:br>
            <a:r>
              <a:rPr lang="en-US" sz="1050" dirty="0"/>
              <a:t> </a:t>
            </a:r>
          </a:p>
        </p:txBody>
      </p:sp>
      <p:sp>
        <p:nvSpPr>
          <p:cNvPr id="2" name="Content Placeholder 1"/>
          <p:cNvSpPr>
            <a:spLocks noGrp="1"/>
          </p:cNvSpPr>
          <p:nvPr>
            <p:ph idx="1"/>
          </p:nvPr>
        </p:nvSpPr>
        <p:spPr>
          <a:xfrm>
            <a:off x="678964" y="698575"/>
            <a:ext cx="7745505" cy="4953000"/>
          </a:xfrm>
        </p:spPr>
        <p:txBody>
          <a:bodyPr>
            <a:normAutofit fontScale="55000" lnSpcReduction="20000"/>
          </a:bodyPr>
          <a:lstStyle/>
          <a:p>
            <a:r>
              <a:rPr lang="es-ES" sz="5800" b="1" dirty="0"/>
              <a:t>Espacio</a:t>
            </a:r>
            <a:r>
              <a:rPr lang="es-ES" sz="5800" dirty="0"/>
              <a:t> - se refiere al lugar donde se ubica la población de interés. Un estudio no debe ser muy abarcador y, por limitaciones de tiempo y recursos, se debe limitar a un área o comunidad en específico. Por ejemplo: lesiones atléticas reportadas en las competencias universitarias.</a:t>
            </a:r>
          </a:p>
          <a:p>
            <a:r>
              <a:rPr lang="es-ES" sz="5800" b="1" dirty="0"/>
              <a:t>Cantidad</a:t>
            </a:r>
            <a:r>
              <a:rPr lang="es-ES" sz="5800" dirty="0"/>
              <a:t> - tamaño de la población. El tamaño de la población bajo estudio  determina el tamaño de la muestra que se vaya a seleccionar.   La falta de recursos y tiempo nos limita la extensión de la población que se desee investigar. </a:t>
            </a:r>
          </a:p>
          <a:p>
            <a:endParaRPr lang="en-US" dirty="0"/>
          </a:p>
        </p:txBody>
      </p:sp>
    </p:spTree>
    <p:extLst>
      <p:ext uri="{BB962C8B-B14F-4D97-AF65-F5344CB8AC3E}">
        <p14:creationId xmlns:p14="http://schemas.microsoft.com/office/powerpoint/2010/main" val="176411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br>
              <a:rPr lang="en-US" sz="1050" dirty="0"/>
            </a:br>
            <a:br>
              <a:rPr lang="en-US" sz="1050" dirty="0"/>
            </a:br>
            <a:br>
              <a:rPr lang="en-US" sz="1050" dirty="0"/>
            </a:br>
            <a:br>
              <a:rPr lang="en-US" sz="1050" dirty="0"/>
            </a:br>
            <a:r>
              <a:rPr lang="en-US" sz="1050" dirty="0"/>
              <a:t>  </a:t>
            </a:r>
          </a:p>
        </p:txBody>
      </p:sp>
      <p:sp>
        <p:nvSpPr>
          <p:cNvPr id="2" name="Content Placeholder 1"/>
          <p:cNvSpPr>
            <a:spLocks noGrp="1"/>
          </p:cNvSpPr>
          <p:nvPr>
            <p:ph idx="1"/>
          </p:nvPr>
        </p:nvSpPr>
        <p:spPr>
          <a:xfrm>
            <a:off x="628650" y="838200"/>
            <a:ext cx="7886700" cy="5029200"/>
          </a:xfrm>
        </p:spPr>
        <p:txBody>
          <a:bodyPr>
            <a:normAutofit lnSpcReduction="10000"/>
          </a:bodyPr>
          <a:lstStyle/>
          <a:p>
            <a:pPr marL="0" indent="0">
              <a:buNone/>
            </a:pPr>
            <a:endParaRPr lang="es-ES" dirty="0"/>
          </a:p>
          <a:p>
            <a:r>
              <a:rPr lang="es-ES" sz="3600" dirty="0"/>
              <a:t>MUESTRA - la muestra es un subconjunto representativo de la población.</a:t>
            </a:r>
          </a:p>
          <a:p>
            <a:endParaRPr lang="es-ES" sz="3600" dirty="0"/>
          </a:p>
          <a:p>
            <a:r>
              <a:rPr lang="es-ES" sz="3600" dirty="0"/>
              <a:t>Hay diferentes tipos de muestreo.  Se clasifican de acuerdo a si son probabilísticos (aleatorios) o no probabilísticos (no aleatorios). Aleatorio significa al azar.</a:t>
            </a:r>
          </a:p>
          <a:p>
            <a:endParaRPr lang="en-US" dirty="0"/>
          </a:p>
        </p:txBody>
      </p:sp>
    </p:spTree>
    <p:extLst>
      <p:ext uri="{BB962C8B-B14F-4D97-AF65-F5344CB8AC3E}">
        <p14:creationId xmlns:p14="http://schemas.microsoft.com/office/powerpoint/2010/main" val="3115065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685800"/>
            <a:ext cx="6705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7510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err="1"/>
              <a:t>Conceptos</a:t>
            </a:r>
            <a:r>
              <a:rPr lang="en-US" sz="3600" dirty="0"/>
              <a:t> </a:t>
            </a:r>
            <a:r>
              <a:rPr lang="en-US" sz="3600" dirty="0" err="1"/>
              <a:t>básicos</a:t>
            </a:r>
            <a:r>
              <a:rPr lang="en-US" sz="3600" dirty="0"/>
              <a:t> de la </a:t>
            </a:r>
            <a:r>
              <a:rPr lang="en-US" sz="3600" dirty="0" err="1"/>
              <a:t>teoría</a:t>
            </a:r>
            <a:r>
              <a:rPr lang="en-US" sz="3600" dirty="0"/>
              <a:t> </a:t>
            </a:r>
            <a:r>
              <a:rPr lang="en-US" sz="3600" dirty="0" err="1"/>
              <a:t>muestral</a:t>
            </a:r>
            <a:endParaRPr lang="en-US" sz="3600" dirty="0"/>
          </a:p>
        </p:txBody>
      </p:sp>
      <p:sp>
        <p:nvSpPr>
          <p:cNvPr id="2" name="Content Placeholder 1"/>
          <p:cNvSpPr>
            <a:spLocks noGrp="1"/>
          </p:cNvSpPr>
          <p:nvPr>
            <p:ph idx="1"/>
          </p:nvPr>
        </p:nvSpPr>
        <p:spPr>
          <a:xfrm>
            <a:off x="628650" y="1524000"/>
            <a:ext cx="7886700" cy="4572000"/>
          </a:xfrm>
        </p:spPr>
        <p:txBody>
          <a:bodyPr>
            <a:normAutofit lnSpcReduction="10000"/>
          </a:bodyPr>
          <a:lstStyle/>
          <a:p>
            <a:r>
              <a:rPr lang="es-ES" b="1" cap="all" dirty="0"/>
              <a:t>Error sistemático </a:t>
            </a:r>
            <a:r>
              <a:rPr lang="es-ES" dirty="0"/>
              <a:t>– error de medición o de selección que se produce reiteradamente en una misma dirección.  Sus fuentes principales son equipos defectuosos o la intervención humana.</a:t>
            </a:r>
          </a:p>
          <a:p>
            <a:endParaRPr lang="es-ES" dirty="0"/>
          </a:p>
          <a:p>
            <a:r>
              <a:rPr lang="es-ES" b="1" cap="all" dirty="0"/>
              <a:t>Población blanco </a:t>
            </a:r>
            <a:r>
              <a:rPr lang="es-ES" dirty="0"/>
              <a:t>– corresponde a la población de donde se extrae una muestra y hacia la cual se generaliza los hallazgos que se observen en dicha muestra.  Sus atributos deben ser claramente definidos para que los sujetos sean correctamente elegidos.</a:t>
            </a:r>
          </a:p>
          <a:p>
            <a:endParaRPr lang="es-ES" dirty="0"/>
          </a:p>
          <a:p>
            <a:r>
              <a:rPr lang="es-ES" b="1" cap="all" dirty="0"/>
              <a:t>Unidad </a:t>
            </a:r>
            <a:r>
              <a:rPr lang="es-ES" b="1" cap="all" dirty="0" err="1"/>
              <a:t>muestral</a:t>
            </a:r>
            <a:r>
              <a:rPr lang="es-ES" b="1" cap="all" dirty="0"/>
              <a:t> </a:t>
            </a:r>
            <a:r>
              <a:rPr lang="es-ES" dirty="0"/>
              <a:t>– corresponde a personas, objetos u otros elementos que se pueden numerar para ejecutar un sorteo aleatorio (en el caso de un estudio experimental).  Casi siempre se trata de individuos, pero en algunos casos podrían ser escuelas, cursos o familias; también pueden ser “unidades territoriales’’ como manzanas de una ciudad, calles o casas. </a:t>
            </a:r>
          </a:p>
          <a:p>
            <a:endParaRPr lang="en-US" dirty="0"/>
          </a:p>
        </p:txBody>
      </p:sp>
    </p:spTree>
    <p:extLst>
      <p:ext uri="{BB962C8B-B14F-4D97-AF65-F5344CB8AC3E}">
        <p14:creationId xmlns:p14="http://schemas.microsoft.com/office/powerpoint/2010/main" val="811983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685800"/>
            <a:ext cx="7886700" cy="5562600"/>
          </a:xfrm>
        </p:spPr>
        <p:txBody>
          <a:bodyPr>
            <a:noAutofit/>
          </a:bodyPr>
          <a:lstStyle/>
          <a:p>
            <a:r>
              <a:rPr lang="es-ES" sz="2400" b="1" cap="all" dirty="0"/>
              <a:t>Probabilidad</a:t>
            </a:r>
            <a:r>
              <a:rPr lang="es-ES" sz="2400" dirty="0"/>
              <a:t> – se refiere la ocurrencia de un hecho o suceso esperado y es la relación entre el número de casos favorables (p) a este suceso con la cantidad total de casos posibles (n). Ej. La probabilidad “p’’ de obtener un tres al arrojar un solo dado es 1/6. </a:t>
            </a:r>
          </a:p>
          <a:p>
            <a:endParaRPr lang="es-ES" sz="2400" dirty="0"/>
          </a:p>
          <a:p>
            <a:r>
              <a:rPr lang="es-ES" sz="2400" b="1" cap="all" dirty="0"/>
              <a:t>Mortalidad experimental </a:t>
            </a:r>
            <a:r>
              <a:rPr lang="es-ES" sz="2400" dirty="0"/>
              <a:t>– se refiere a los sujetos escogidos para someterse a observación en una muestra en estudio y no se les ubica, o bien no es posible lograr que proporcionen la información que se necesita.  Si la mortalidad experimental es alta, la investigación pierde su credibilidad.  El plan de muestreo debe considerar este factor. </a:t>
            </a:r>
            <a:endParaRPr lang="en-US" sz="2400" dirty="0"/>
          </a:p>
        </p:txBody>
      </p:sp>
    </p:spTree>
    <p:extLst>
      <p:ext uri="{BB962C8B-B14F-4D97-AF65-F5344CB8AC3E}">
        <p14:creationId xmlns:p14="http://schemas.microsoft.com/office/powerpoint/2010/main" val="2915322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1986</TotalTime>
  <Words>1373</Words>
  <Application>Microsoft Macintosh PowerPoint</Application>
  <PresentationFormat>On-screen Show (4:3)</PresentationFormat>
  <Paragraphs>90</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  TEMA 5  Técnicas de Muestreo</vt:lpstr>
      <vt:lpstr>La necesidad o conveniencia de tomar muestras</vt:lpstr>
      <vt:lpstr>Conceptos básicos de la teoría muestral</vt:lpstr>
      <vt:lpstr>    </vt:lpstr>
      <vt:lpstr>     </vt:lpstr>
      <vt:lpstr>      </vt:lpstr>
      <vt:lpstr>PowerPoint Presentation</vt:lpstr>
      <vt:lpstr>Conceptos básicos de la teoría muestral</vt:lpstr>
      <vt:lpstr>PowerPoint Presentation</vt:lpstr>
      <vt:lpstr>PowerPoint Presentation</vt:lpstr>
      <vt:lpstr>MUESTRAS PROBABILÍSTICAS (ALEATORIAS)</vt:lpstr>
      <vt:lpstr> 1. El muestreo aleatorio simple  </vt:lpstr>
      <vt:lpstr>PowerPoint Presentation</vt:lpstr>
      <vt:lpstr>2. Muestra por conglomerado</vt:lpstr>
      <vt:lpstr>PowerPoint Presentation</vt:lpstr>
      <vt:lpstr>3. Muestras estratificadas</vt:lpstr>
      <vt:lpstr>4. Muestra por área de superficie</vt:lpstr>
      <vt:lpstr>MUESTRAS NO PROBABILISTICAS (NO ALEATORIAS)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Muestras Aleatorias</dc:title>
  <dc:creator>Blanca</dc:creator>
  <cp:lastModifiedBy>Pedro  Rivera Villegas</cp:lastModifiedBy>
  <cp:revision>65</cp:revision>
  <cp:lastPrinted>2016-10-10T11:46:59Z</cp:lastPrinted>
  <dcterms:created xsi:type="dcterms:W3CDTF">2012-09-25T13:40:17Z</dcterms:created>
  <dcterms:modified xsi:type="dcterms:W3CDTF">2018-03-21T14:17:15Z</dcterms:modified>
</cp:coreProperties>
</file>